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31"/>
  </p:notesMasterIdLst>
  <p:sldIdLst>
    <p:sldId id="295" r:id="rId3"/>
    <p:sldId id="11312" r:id="rId4"/>
    <p:sldId id="11314" r:id="rId5"/>
    <p:sldId id="11313" r:id="rId6"/>
    <p:sldId id="11324" r:id="rId7"/>
    <p:sldId id="11325" r:id="rId8"/>
    <p:sldId id="11315" r:id="rId9"/>
    <p:sldId id="11326" r:id="rId10"/>
    <p:sldId id="11327" r:id="rId11"/>
    <p:sldId id="11328" r:id="rId12"/>
    <p:sldId id="11329" r:id="rId13"/>
    <p:sldId id="11330" r:id="rId14"/>
    <p:sldId id="11331" r:id="rId15"/>
    <p:sldId id="11318" r:id="rId16"/>
    <p:sldId id="11317" r:id="rId17"/>
    <p:sldId id="11323" r:id="rId18"/>
    <p:sldId id="11319" r:id="rId19"/>
    <p:sldId id="11322" r:id="rId20"/>
    <p:sldId id="11320" r:id="rId21"/>
    <p:sldId id="11321" r:id="rId22"/>
    <p:sldId id="11310" r:id="rId23"/>
    <p:sldId id="11306" r:id="rId24"/>
    <p:sldId id="924" r:id="rId25"/>
    <p:sldId id="909" r:id="rId26"/>
    <p:sldId id="596" r:id="rId27"/>
    <p:sldId id="912" r:id="rId28"/>
    <p:sldId id="11333" r:id="rId29"/>
    <p:sldId id="1133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4E56E-8F07-4F2C-94D0-09A7DD7A8939}" v="16" dt="2023-08-29T20:52:08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33E3B-D48D-4ADF-BD73-FC363698A6F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5A3991-B243-44ED-BDA1-24931F58D159}">
      <dgm:prSet custT="1"/>
      <dgm:spPr/>
      <dgm:t>
        <a:bodyPr/>
        <a:lstStyle/>
        <a:p>
          <a:pPr rtl="0"/>
          <a:r>
            <a:rPr lang="en-US" sz="3200" b="1" dirty="0">
              <a:solidFill>
                <a:srgbClr val="304651"/>
              </a:solidFill>
              <a:latin typeface="Arial" panose="020B0604020202020204" pitchFamily="34" charset="0"/>
              <a:cs typeface="Arial" panose="020B0604020202020204" pitchFamily="34" charset="0"/>
            </a:rPr>
            <a:t>GTA aims to change the root causes of gender-based inequality and reshape unequal power relations:</a:t>
          </a:r>
        </a:p>
      </dgm:t>
    </dgm:pt>
    <dgm:pt modelId="{2157F1D1-2059-4BEF-B727-96CCF56D41FE}" type="parTrans" cxnId="{44221F9D-D6DB-4774-9876-A255EB2114D3}">
      <dgm:prSet/>
      <dgm:spPr/>
      <dgm:t>
        <a:bodyPr/>
        <a:lstStyle/>
        <a:p>
          <a:endParaRPr lang="en-US"/>
        </a:p>
      </dgm:t>
    </dgm:pt>
    <dgm:pt modelId="{5CD7A434-EB6A-4BCE-866C-1F1BAA90C863}" type="sibTrans" cxnId="{44221F9D-D6DB-4774-9876-A255EB2114D3}">
      <dgm:prSet/>
      <dgm:spPr/>
      <dgm:t>
        <a:bodyPr/>
        <a:lstStyle/>
        <a:p>
          <a:endParaRPr lang="en-US"/>
        </a:p>
      </dgm:t>
    </dgm:pt>
    <dgm:pt modelId="{4DEC5D02-6273-41A8-8E96-2EA41E47E92D}">
      <dgm:prSet custT="1"/>
      <dgm:spPr/>
      <dgm:t>
        <a:bodyPr/>
        <a:lstStyle/>
        <a:p>
          <a:pPr rtl="0"/>
          <a:r>
            <a:rPr lang="en-US" sz="3200" b="1" dirty="0">
              <a:solidFill>
                <a:srgbClr val="304651"/>
              </a:solidFill>
              <a:latin typeface="Arial" panose="020B0604020202020204" pitchFamily="34" charset="0"/>
              <a:cs typeface="Arial" panose="020B0604020202020204" pitchFamily="34" charset="0"/>
            </a:rPr>
            <a:t>Existing power dynamics</a:t>
          </a:r>
        </a:p>
      </dgm:t>
    </dgm:pt>
    <dgm:pt modelId="{7D6BF9B9-C219-4CA6-BDC0-C14B6EA7165A}" type="parTrans" cxnId="{C74D9994-7F98-46C8-B366-A13002AFB881}">
      <dgm:prSet/>
      <dgm:spPr/>
      <dgm:t>
        <a:bodyPr/>
        <a:lstStyle/>
        <a:p>
          <a:endParaRPr lang="en-US"/>
        </a:p>
      </dgm:t>
    </dgm:pt>
    <dgm:pt modelId="{4478D9E2-D790-410F-8A41-0321DFE208E4}" type="sibTrans" cxnId="{C74D9994-7F98-46C8-B366-A13002AFB881}">
      <dgm:prSet/>
      <dgm:spPr/>
      <dgm:t>
        <a:bodyPr/>
        <a:lstStyle/>
        <a:p>
          <a:endParaRPr lang="en-US"/>
        </a:p>
      </dgm:t>
    </dgm:pt>
    <dgm:pt modelId="{E63AE888-9C1F-4C28-8DFC-FF7184B8D071}">
      <dgm:prSet custT="1"/>
      <dgm:spPr/>
      <dgm:t>
        <a:bodyPr/>
        <a:lstStyle/>
        <a:p>
          <a:pPr rtl="0"/>
          <a:r>
            <a:rPr lang="en-US" sz="3200" b="1" dirty="0">
              <a:solidFill>
                <a:srgbClr val="304651"/>
              </a:solidFill>
              <a:latin typeface="Arial" panose="020B0604020202020204" pitchFamily="34" charset="0"/>
              <a:cs typeface="Arial" panose="020B0604020202020204" pitchFamily="34" charset="0"/>
            </a:rPr>
            <a:t>Existing power structures</a:t>
          </a:r>
          <a:endParaRPr lang="en-US" sz="3200" dirty="0">
            <a:solidFill>
              <a:srgbClr val="30465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5F2EF-5C6A-4C3E-AF34-00911979D566}" type="parTrans" cxnId="{09286208-BB7B-4DAF-9A10-49CB1799A774}">
      <dgm:prSet/>
      <dgm:spPr/>
      <dgm:t>
        <a:bodyPr/>
        <a:lstStyle/>
        <a:p>
          <a:endParaRPr lang="en-US"/>
        </a:p>
      </dgm:t>
    </dgm:pt>
    <dgm:pt modelId="{6AB83694-0268-4191-8CF3-72FC7793D7D0}" type="sibTrans" cxnId="{09286208-BB7B-4DAF-9A10-49CB1799A774}">
      <dgm:prSet/>
      <dgm:spPr/>
      <dgm:t>
        <a:bodyPr/>
        <a:lstStyle/>
        <a:p>
          <a:endParaRPr lang="en-US"/>
        </a:p>
      </dgm:t>
    </dgm:pt>
    <dgm:pt modelId="{88B91997-D96A-4975-A91D-B937031E833A}">
      <dgm:prSet custT="1"/>
      <dgm:spPr/>
      <dgm:t>
        <a:bodyPr/>
        <a:lstStyle/>
        <a:p>
          <a:pPr rtl="0"/>
          <a:r>
            <a:rPr lang="en-US" sz="3200" b="1" dirty="0">
              <a:solidFill>
                <a:srgbClr val="304651"/>
              </a:solidFill>
              <a:latin typeface="Arial" panose="020B0604020202020204" pitchFamily="34" charset="0"/>
              <a:cs typeface="Arial" panose="020B0604020202020204" pitchFamily="34" charset="0"/>
            </a:rPr>
            <a:t>Norms (social, cultural, religious)</a:t>
          </a:r>
          <a:endParaRPr lang="en-US" sz="3200" dirty="0">
            <a:solidFill>
              <a:srgbClr val="30465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CD7B6-D797-4255-961E-C5594226E0DD}" type="parTrans" cxnId="{12C99E66-505D-4206-8038-4B3B862BE9E7}">
      <dgm:prSet/>
      <dgm:spPr/>
      <dgm:t>
        <a:bodyPr/>
        <a:lstStyle/>
        <a:p>
          <a:endParaRPr lang="en-US"/>
        </a:p>
      </dgm:t>
    </dgm:pt>
    <dgm:pt modelId="{FD2410A4-83EE-49F3-B236-16E53B98E9B7}" type="sibTrans" cxnId="{12C99E66-505D-4206-8038-4B3B862BE9E7}">
      <dgm:prSet/>
      <dgm:spPr/>
      <dgm:t>
        <a:bodyPr/>
        <a:lstStyle/>
        <a:p>
          <a:endParaRPr lang="en-US"/>
        </a:p>
      </dgm:t>
    </dgm:pt>
    <dgm:pt modelId="{6C72219D-9B66-426C-96BF-3C69C74AE618}">
      <dgm:prSet custT="1"/>
      <dgm:spPr/>
      <dgm:t>
        <a:bodyPr/>
        <a:lstStyle/>
        <a:p>
          <a:pPr rtl="0"/>
          <a:r>
            <a:rPr lang="en-US" sz="3200" b="1" dirty="0">
              <a:solidFill>
                <a:srgbClr val="304651"/>
              </a:solidFill>
              <a:latin typeface="Arial" panose="020B0604020202020204" pitchFamily="34" charset="0"/>
              <a:cs typeface="Arial" panose="020B0604020202020204" pitchFamily="34" charset="0"/>
            </a:rPr>
            <a:t>Beliefs</a:t>
          </a:r>
          <a:endParaRPr lang="en-US" sz="3200" dirty="0">
            <a:solidFill>
              <a:srgbClr val="30465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8F0CF-B10C-4F03-8C7E-7CAA454A9E69}" type="parTrans" cxnId="{627D19E2-0B08-4484-90F6-F1E71734B51A}">
      <dgm:prSet/>
      <dgm:spPr/>
      <dgm:t>
        <a:bodyPr/>
        <a:lstStyle/>
        <a:p>
          <a:endParaRPr lang="en-US"/>
        </a:p>
      </dgm:t>
    </dgm:pt>
    <dgm:pt modelId="{EFD527F9-DB08-4C7E-B236-7D0751D6CE94}" type="sibTrans" cxnId="{627D19E2-0B08-4484-90F6-F1E71734B51A}">
      <dgm:prSet/>
      <dgm:spPr/>
      <dgm:t>
        <a:bodyPr/>
        <a:lstStyle/>
        <a:p>
          <a:endParaRPr lang="en-US"/>
        </a:p>
      </dgm:t>
    </dgm:pt>
    <dgm:pt modelId="{07355377-8189-421E-B9F9-6F67660B07C4}">
      <dgm:prSet custT="1"/>
      <dgm:spPr/>
      <dgm:t>
        <a:bodyPr/>
        <a:lstStyle/>
        <a:p>
          <a:pPr rtl="0"/>
          <a:r>
            <a:rPr lang="en-US" sz="3200" b="1" dirty="0">
              <a:solidFill>
                <a:srgbClr val="304651"/>
              </a:solidFill>
              <a:latin typeface="Arial" panose="020B0604020202020204" pitchFamily="34" charset="0"/>
              <a:cs typeface="Arial" panose="020B0604020202020204" pitchFamily="34" charset="0"/>
            </a:rPr>
            <a:t>Attitudes</a:t>
          </a:r>
          <a:endParaRPr lang="en-US" sz="3200" dirty="0">
            <a:solidFill>
              <a:srgbClr val="30465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D4E8E-656E-4D1E-8E6D-AA77A366A06B}" type="parTrans" cxnId="{3F5B6822-8F2C-4D08-871B-FF39FC974CC8}">
      <dgm:prSet/>
      <dgm:spPr/>
      <dgm:t>
        <a:bodyPr/>
        <a:lstStyle/>
        <a:p>
          <a:endParaRPr lang="en-US"/>
        </a:p>
      </dgm:t>
    </dgm:pt>
    <dgm:pt modelId="{7E5965CB-78EF-44B0-9BCA-E05BA0D09177}" type="sibTrans" cxnId="{3F5B6822-8F2C-4D08-871B-FF39FC974CC8}">
      <dgm:prSet/>
      <dgm:spPr/>
      <dgm:t>
        <a:bodyPr/>
        <a:lstStyle/>
        <a:p>
          <a:endParaRPr lang="en-US"/>
        </a:p>
      </dgm:t>
    </dgm:pt>
    <dgm:pt modelId="{88B4F4CA-D9B5-4276-9182-BE27D64214DB}" type="pres">
      <dgm:prSet presAssocID="{CF233E3B-D48D-4ADF-BD73-FC363698A6FA}" presName="compositeShape" presStyleCnt="0">
        <dgm:presLayoutVars>
          <dgm:chMax val="7"/>
          <dgm:dir/>
          <dgm:resizeHandles val="exact"/>
        </dgm:presLayoutVars>
      </dgm:prSet>
      <dgm:spPr/>
    </dgm:pt>
    <dgm:pt modelId="{7B77C10A-4768-473A-AA4B-738D06E5AC68}" type="pres">
      <dgm:prSet presAssocID="{E95A3991-B243-44ED-BDA1-24931F58D159}" presName="circ1" presStyleLbl="vennNode1" presStyleIdx="0" presStyleCnt="6"/>
      <dgm:spPr>
        <a:xfrm>
          <a:off x="4546044" y="1062555"/>
          <a:ext cx="1423510" cy="1423510"/>
        </a:xfrm>
        <a:prstGeom prst="ellipse">
          <a:avLst/>
        </a:prstGeom>
        <a:solidFill>
          <a:srgbClr val="304651">
            <a:alpha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6D0D479E-DFBE-4B89-B8EA-41F09DB6FECE}" type="pres">
      <dgm:prSet presAssocID="{E95A3991-B243-44ED-BDA1-24931F58D159}" presName="circ1Tx" presStyleLbl="revTx" presStyleIdx="0" presStyleCnt="0" custScaleX="611840" custLinFactNeighborX="8222" custLinFactNeighborY="-5972">
        <dgm:presLayoutVars>
          <dgm:chMax val="0"/>
          <dgm:chPref val="0"/>
          <dgm:bulletEnabled val="1"/>
        </dgm:presLayoutVars>
      </dgm:prSet>
      <dgm:spPr/>
    </dgm:pt>
    <dgm:pt modelId="{4F007B6D-A35B-477F-A139-961C204059B5}" type="pres">
      <dgm:prSet presAssocID="{4DEC5D02-6273-41A8-8E96-2EA41E47E92D}" presName="circ2" presStyleLbl="vennNode1" presStyleIdx="1" presStyleCnt="6"/>
      <dgm:spPr>
        <a:xfrm>
          <a:off x="5008092" y="1329348"/>
          <a:ext cx="1423510" cy="1423510"/>
        </a:xfrm>
        <a:prstGeom prst="ellipse">
          <a:avLst/>
        </a:prstGeom>
        <a:solidFill>
          <a:srgbClr val="304651">
            <a:alpha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F6101C37-230B-4B07-8AA9-1EAD65D30F8B}" type="pres">
      <dgm:prSet presAssocID="{4DEC5D02-6273-41A8-8E96-2EA41E47E92D}" presName="circ2Tx" presStyleLbl="revTx" presStyleIdx="0" presStyleCnt="0" custScaleX="232769" custLinFactNeighborX="75869" custLinFactNeighborY="26016">
        <dgm:presLayoutVars>
          <dgm:chMax val="0"/>
          <dgm:chPref val="0"/>
          <dgm:bulletEnabled val="1"/>
        </dgm:presLayoutVars>
      </dgm:prSet>
      <dgm:spPr/>
    </dgm:pt>
    <dgm:pt modelId="{DA12A701-2E9F-49BA-B92E-60D13BACD0C2}" type="pres">
      <dgm:prSet presAssocID="{E63AE888-9C1F-4C28-8DFC-FF7184B8D071}" presName="circ3" presStyleLbl="vennNode1" presStyleIdx="2" presStyleCnt="6"/>
      <dgm:spPr>
        <a:xfrm>
          <a:off x="5008092" y="1862933"/>
          <a:ext cx="1423510" cy="1423510"/>
        </a:xfrm>
        <a:prstGeom prst="ellipse">
          <a:avLst/>
        </a:prstGeom>
        <a:solidFill>
          <a:srgbClr val="304651">
            <a:alpha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3579FEE1-B966-4802-A6EE-9924C7DCEB22}" type="pres">
      <dgm:prSet presAssocID="{E63AE888-9C1F-4C28-8DFC-FF7184B8D071}" presName="circ3Tx" presStyleLbl="revTx" presStyleIdx="0" presStyleCnt="0" custScaleX="230124" custLinFactNeighborX="48803" custLinFactNeighborY="13104">
        <dgm:presLayoutVars>
          <dgm:chMax val="0"/>
          <dgm:chPref val="0"/>
          <dgm:bulletEnabled val="1"/>
        </dgm:presLayoutVars>
      </dgm:prSet>
      <dgm:spPr/>
    </dgm:pt>
    <dgm:pt modelId="{7042FE27-E33D-4413-A81A-D4BF98EEB589}" type="pres">
      <dgm:prSet presAssocID="{88B91997-D96A-4975-A91D-B937031E833A}" presName="circ4" presStyleLbl="vennNode1" presStyleIdx="3" presStyleCnt="6"/>
      <dgm:spPr>
        <a:xfrm>
          <a:off x="4546044" y="2130188"/>
          <a:ext cx="1423510" cy="1423510"/>
        </a:xfrm>
        <a:prstGeom prst="ellipse">
          <a:avLst/>
        </a:prstGeom>
        <a:solidFill>
          <a:srgbClr val="304651">
            <a:alpha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2073E781-5175-4694-B4C8-3BF28446E12E}" type="pres">
      <dgm:prSet presAssocID="{88B91997-D96A-4975-A91D-B937031E833A}" presName="circ4Tx" presStyleLbl="revTx" presStyleIdx="0" presStyleCnt="0" custScaleX="331309">
        <dgm:presLayoutVars>
          <dgm:chMax val="0"/>
          <dgm:chPref val="0"/>
          <dgm:bulletEnabled val="1"/>
        </dgm:presLayoutVars>
      </dgm:prSet>
      <dgm:spPr/>
    </dgm:pt>
    <dgm:pt modelId="{693EA4AF-AB82-4788-95D5-2F52083E5094}" type="pres">
      <dgm:prSet presAssocID="{6C72219D-9B66-426C-96BF-3C69C74AE618}" presName="circ5" presStyleLbl="vennNode1" presStyleIdx="4" presStyleCnt="6"/>
      <dgm:spPr>
        <a:xfrm>
          <a:off x="4083997" y="1862933"/>
          <a:ext cx="1423510" cy="1423510"/>
        </a:xfrm>
        <a:prstGeom prst="ellipse">
          <a:avLst/>
        </a:prstGeom>
        <a:solidFill>
          <a:srgbClr val="304651">
            <a:alpha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AD586296-1E3A-4BE2-98A7-07C4F83A298A}" type="pres">
      <dgm:prSet presAssocID="{6C72219D-9B66-426C-96BF-3C69C74AE618}" presName="circ5Tx" presStyleLbl="revTx" presStyleIdx="0" presStyleCnt="0" custScaleX="169725" custLinFactNeighborX="-17528" custLinFactNeighborY="-7786">
        <dgm:presLayoutVars>
          <dgm:chMax val="0"/>
          <dgm:chPref val="0"/>
          <dgm:bulletEnabled val="1"/>
        </dgm:presLayoutVars>
      </dgm:prSet>
      <dgm:spPr/>
    </dgm:pt>
    <dgm:pt modelId="{65E33068-23DC-47E7-BB18-65ED8E1F5462}" type="pres">
      <dgm:prSet presAssocID="{07355377-8189-421E-B9F9-6F67660B07C4}" presName="circ6" presStyleLbl="vennNode1" presStyleIdx="5" presStyleCnt="6" custLinFactNeighborX="-2198" custLinFactNeighborY="7463"/>
      <dgm:spPr>
        <a:solidFill>
          <a:srgbClr val="304651">
            <a:alpha val="50000"/>
          </a:srgbClr>
        </a:solidFill>
      </dgm:spPr>
    </dgm:pt>
    <dgm:pt modelId="{B7D52B7F-5990-47BD-8643-B4A6ADC7B8DF}" type="pres">
      <dgm:prSet presAssocID="{07355377-8189-421E-B9F9-6F67660B07C4}" presName="circ6Tx" presStyleLbl="revTx" presStyleIdx="0" presStyleCnt="0" custScaleX="239578" custLinFactNeighborX="-68664" custLinFactNeighborY="26380">
        <dgm:presLayoutVars>
          <dgm:chMax val="0"/>
          <dgm:chPref val="0"/>
          <dgm:bulletEnabled val="1"/>
        </dgm:presLayoutVars>
      </dgm:prSet>
      <dgm:spPr/>
    </dgm:pt>
  </dgm:ptLst>
  <dgm:cxnLst>
    <dgm:cxn modelId="{09286208-BB7B-4DAF-9A10-49CB1799A774}" srcId="{CF233E3B-D48D-4ADF-BD73-FC363698A6FA}" destId="{E63AE888-9C1F-4C28-8DFC-FF7184B8D071}" srcOrd="2" destOrd="0" parTransId="{1DF5F2EF-5C6A-4C3E-AF34-00911979D566}" sibTransId="{6AB83694-0268-4191-8CF3-72FC7793D7D0}"/>
    <dgm:cxn modelId="{E89E8D10-5C86-4AC6-9F45-320D18DEEC5B}" type="presOf" srcId="{6C72219D-9B66-426C-96BF-3C69C74AE618}" destId="{AD586296-1E3A-4BE2-98A7-07C4F83A298A}" srcOrd="0" destOrd="0" presId="urn:microsoft.com/office/officeart/2005/8/layout/venn1"/>
    <dgm:cxn modelId="{2CE32E19-CA8C-441E-BCFC-84F4C148790D}" type="presOf" srcId="{E63AE888-9C1F-4C28-8DFC-FF7184B8D071}" destId="{3579FEE1-B966-4802-A6EE-9924C7DCEB22}" srcOrd="0" destOrd="0" presId="urn:microsoft.com/office/officeart/2005/8/layout/venn1"/>
    <dgm:cxn modelId="{3F5B6822-8F2C-4D08-871B-FF39FC974CC8}" srcId="{CF233E3B-D48D-4ADF-BD73-FC363698A6FA}" destId="{07355377-8189-421E-B9F9-6F67660B07C4}" srcOrd="5" destOrd="0" parTransId="{BCFD4E8E-656E-4D1E-8E6D-AA77A366A06B}" sibTransId="{7E5965CB-78EF-44B0-9BCA-E05BA0D09177}"/>
    <dgm:cxn modelId="{12C99E66-505D-4206-8038-4B3B862BE9E7}" srcId="{CF233E3B-D48D-4ADF-BD73-FC363698A6FA}" destId="{88B91997-D96A-4975-A91D-B937031E833A}" srcOrd="3" destOrd="0" parTransId="{27ECD7B6-D797-4255-961E-C5594226E0DD}" sibTransId="{FD2410A4-83EE-49F3-B236-16E53B98E9B7}"/>
    <dgm:cxn modelId="{514F4348-58F3-4206-B7EC-0D6F0CF8BDA3}" type="presOf" srcId="{4DEC5D02-6273-41A8-8E96-2EA41E47E92D}" destId="{F6101C37-230B-4B07-8AA9-1EAD65D30F8B}" srcOrd="0" destOrd="0" presId="urn:microsoft.com/office/officeart/2005/8/layout/venn1"/>
    <dgm:cxn modelId="{9297D457-732E-4445-B696-D7648F3642B2}" type="presOf" srcId="{E95A3991-B243-44ED-BDA1-24931F58D159}" destId="{6D0D479E-DFBE-4B89-B8EA-41F09DB6FECE}" srcOrd="0" destOrd="0" presId="urn:microsoft.com/office/officeart/2005/8/layout/venn1"/>
    <dgm:cxn modelId="{C74D9994-7F98-46C8-B366-A13002AFB881}" srcId="{CF233E3B-D48D-4ADF-BD73-FC363698A6FA}" destId="{4DEC5D02-6273-41A8-8E96-2EA41E47E92D}" srcOrd="1" destOrd="0" parTransId="{7D6BF9B9-C219-4CA6-BDC0-C14B6EA7165A}" sibTransId="{4478D9E2-D790-410F-8A41-0321DFE208E4}"/>
    <dgm:cxn modelId="{44221F9D-D6DB-4774-9876-A255EB2114D3}" srcId="{CF233E3B-D48D-4ADF-BD73-FC363698A6FA}" destId="{E95A3991-B243-44ED-BDA1-24931F58D159}" srcOrd="0" destOrd="0" parTransId="{2157F1D1-2059-4BEF-B727-96CCF56D41FE}" sibTransId="{5CD7A434-EB6A-4BCE-866C-1F1BAA90C863}"/>
    <dgm:cxn modelId="{08E19DA3-991E-4F5C-A823-7CD4664CC54C}" type="presOf" srcId="{07355377-8189-421E-B9F9-6F67660B07C4}" destId="{B7D52B7F-5990-47BD-8643-B4A6ADC7B8DF}" srcOrd="0" destOrd="0" presId="urn:microsoft.com/office/officeart/2005/8/layout/venn1"/>
    <dgm:cxn modelId="{F60365BA-41C5-4BBC-ACFB-5C3E95A2C74E}" type="presOf" srcId="{CF233E3B-D48D-4ADF-BD73-FC363698A6FA}" destId="{88B4F4CA-D9B5-4276-9182-BE27D64214DB}" srcOrd="0" destOrd="0" presId="urn:microsoft.com/office/officeart/2005/8/layout/venn1"/>
    <dgm:cxn modelId="{B8DDECD1-ECF1-496C-8C6D-25F79715036C}" type="presOf" srcId="{88B91997-D96A-4975-A91D-B937031E833A}" destId="{2073E781-5175-4694-B4C8-3BF28446E12E}" srcOrd="0" destOrd="0" presId="urn:microsoft.com/office/officeart/2005/8/layout/venn1"/>
    <dgm:cxn modelId="{627D19E2-0B08-4484-90F6-F1E71734B51A}" srcId="{CF233E3B-D48D-4ADF-BD73-FC363698A6FA}" destId="{6C72219D-9B66-426C-96BF-3C69C74AE618}" srcOrd="4" destOrd="0" parTransId="{4C98F0CF-B10C-4F03-8C7E-7CAA454A9E69}" sibTransId="{EFD527F9-DB08-4C7E-B236-7D0751D6CE94}"/>
    <dgm:cxn modelId="{EF47BFBC-0D25-4DA5-AF86-5AF2F66D7158}" type="presParOf" srcId="{88B4F4CA-D9B5-4276-9182-BE27D64214DB}" destId="{7B77C10A-4768-473A-AA4B-738D06E5AC68}" srcOrd="0" destOrd="0" presId="urn:microsoft.com/office/officeart/2005/8/layout/venn1"/>
    <dgm:cxn modelId="{B8B56491-FEF5-46F4-9AD7-6CDD68969049}" type="presParOf" srcId="{88B4F4CA-D9B5-4276-9182-BE27D64214DB}" destId="{6D0D479E-DFBE-4B89-B8EA-41F09DB6FECE}" srcOrd="1" destOrd="0" presId="urn:microsoft.com/office/officeart/2005/8/layout/venn1"/>
    <dgm:cxn modelId="{E8179904-8005-4D6D-BA8F-A0220E2B4D65}" type="presParOf" srcId="{88B4F4CA-D9B5-4276-9182-BE27D64214DB}" destId="{4F007B6D-A35B-477F-A139-961C204059B5}" srcOrd="2" destOrd="0" presId="urn:microsoft.com/office/officeart/2005/8/layout/venn1"/>
    <dgm:cxn modelId="{404DDB22-13B6-4DAF-A677-848CCC75C4E7}" type="presParOf" srcId="{88B4F4CA-D9B5-4276-9182-BE27D64214DB}" destId="{F6101C37-230B-4B07-8AA9-1EAD65D30F8B}" srcOrd="3" destOrd="0" presId="urn:microsoft.com/office/officeart/2005/8/layout/venn1"/>
    <dgm:cxn modelId="{75825929-DFC3-4C85-981C-5C44EB3D00D8}" type="presParOf" srcId="{88B4F4CA-D9B5-4276-9182-BE27D64214DB}" destId="{DA12A701-2E9F-49BA-B92E-60D13BACD0C2}" srcOrd="4" destOrd="0" presId="urn:microsoft.com/office/officeart/2005/8/layout/venn1"/>
    <dgm:cxn modelId="{47736459-F47F-4F67-821F-4435D37B3F8F}" type="presParOf" srcId="{88B4F4CA-D9B5-4276-9182-BE27D64214DB}" destId="{3579FEE1-B966-4802-A6EE-9924C7DCEB22}" srcOrd="5" destOrd="0" presId="urn:microsoft.com/office/officeart/2005/8/layout/venn1"/>
    <dgm:cxn modelId="{7ACD6FEA-841D-4EF6-B436-13069557F2EA}" type="presParOf" srcId="{88B4F4CA-D9B5-4276-9182-BE27D64214DB}" destId="{7042FE27-E33D-4413-A81A-D4BF98EEB589}" srcOrd="6" destOrd="0" presId="urn:microsoft.com/office/officeart/2005/8/layout/venn1"/>
    <dgm:cxn modelId="{76909830-0E4B-4C55-8FD4-A9982BC6192B}" type="presParOf" srcId="{88B4F4CA-D9B5-4276-9182-BE27D64214DB}" destId="{2073E781-5175-4694-B4C8-3BF28446E12E}" srcOrd="7" destOrd="0" presId="urn:microsoft.com/office/officeart/2005/8/layout/venn1"/>
    <dgm:cxn modelId="{17782D39-D1FE-481E-BA81-ADEE2BC5C7CC}" type="presParOf" srcId="{88B4F4CA-D9B5-4276-9182-BE27D64214DB}" destId="{693EA4AF-AB82-4788-95D5-2F52083E5094}" srcOrd="8" destOrd="0" presId="urn:microsoft.com/office/officeart/2005/8/layout/venn1"/>
    <dgm:cxn modelId="{470D5764-25D2-466F-8217-872F3C73E90E}" type="presParOf" srcId="{88B4F4CA-D9B5-4276-9182-BE27D64214DB}" destId="{AD586296-1E3A-4BE2-98A7-07C4F83A298A}" srcOrd="9" destOrd="0" presId="urn:microsoft.com/office/officeart/2005/8/layout/venn1"/>
    <dgm:cxn modelId="{706A2760-BDEF-4A2D-8B7C-4C9A2082BF9D}" type="presParOf" srcId="{88B4F4CA-D9B5-4276-9182-BE27D64214DB}" destId="{65E33068-23DC-47E7-BB18-65ED8E1F5462}" srcOrd="10" destOrd="0" presId="urn:microsoft.com/office/officeart/2005/8/layout/venn1"/>
    <dgm:cxn modelId="{DA0DF6D7-5784-4036-AE67-C17B9FE0BCC7}" type="presParOf" srcId="{88B4F4CA-D9B5-4276-9182-BE27D64214DB}" destId="{B7D52B7F-5990-47BD-8643-B4A6ADC7B8DF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C3F60-77F5-46E5-AC3B-97EE3E20AA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663FF-AACF-470A-9F3C-B22CE811651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endParaRPr lang="en-US" sz="3200" dirty="0">
            <a:solidFill>
              <a:srgbClr val="30465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7D872-6C16-4E74-A06E-8979951B6065}" type="parTrans" cxnId="{7B1EAE71-7590-4598-8CA3-79B0497E5BB8}">
      <dgm:prSet/>
      <dgm:spPr/>
      <dgm:t>
        <a:bodyPr/>
        <a:lstStyle/>
        <a:p>
          <a:endParaRPr lang="en-US"/>
        </a:p>
      </dgm:t>
    </dgm:pt>
    <dgm:pt modelId="{FBC2FDCE-3B93-4C51-B45C-B80786675A66}" type="sibTrans" cxnId="{7B1EAE71-7590-4598-8CA3-79B0497E5BB8}">
      <dgm:prSet/>
      <dgm:spPr/>
      <dgm:t>
        <a:bodyPr/>
        <a:lstStyle/>
        <a:p>
          <a:endParaRPr lang="en-US"/>
        </a:p>
      </dgm:t>
    </dgm:pt>
    <dgm:pt modelId="{917D312A-F003-4B6F-B734-3AF84EF017E8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en-US" sz="2400" b="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rPr>
            <a:t>Addressing practical gender needs </a:t>
          </a:r>
          <a:r>
            <a:rPr lang="en-US" sz="2400" b="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(e.g. knowledge, skills, access to productive resources)</a:t>
          </a:r>
        </a:p>
      </dgm:t>
    </dgm:pt>
    <dgm:pt modelId="{E4270636-CC15-48FE-85F6-33171F02BB66}" type="parTrans" cxnId="{E640979A-6B5E-4B44-83A6-788262D9C643}">
      <dgm:prSet/>
      <dgm:spPr/>
      <dgm:t>
        <a:bodyPr/>
        <a:lstStyle/>
        <a:p>
          <a:endParaRPr lang="en-US"/>
        </a:p>
      </dgm:t>
    </dgm:pt>
    <dgm:pt modelId="{66387B04-6700-4E86-9DA9-E0C920242067}" type="sibTrans" cxnId="{E640979A-6B5E-4B44-83A6-788262D9C643}">
      <dgm:prSet/>
      <dgm:spPr/>
      <dgm:t>
        <a:bodyPr/>
        <a:lstStyle/>
        <a:p>
          <a:endParaRPr lang="en-US"/>
        </a:p>
      </dgm:t>
    </dgm:pt>
    <dgm:pt modelId="{999DC6A3-D793-4836-9986-34F339531876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en-US" sz="2400" b="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rPr>
            <a:t>Strategic gender interests </a:t>
          </a:r>
          <a:r>
            <a:rPr lang="en-US" sz="2400" b="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(e.g. decision-making power, position/status in society) by triggering changes in </a:t>
          </a:r>
          <a:r>
            <a:rPr lang="en-US" sz="2400" b="0" u="sng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agency,</a:t>
          </a:r>
          <a:r>
            <a:rPr lang="en-US" sz="2400" b="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r>
            <a:rPr lang="en-US" sz="2400" b="0" u="sng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social relations</a:t>
          </a:r>
          <a:r>
            <a:rPr lang="en-US" sz="2400" b="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 and </a:t>
          </a:r>
          <a:r>
            <a:rPr lang="en-US" sz="2400" b="0" u="sng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social structures</a:t>
          </a:r>
        </a:p>
      </dgm:t>
    </dgm:pt>
    <dgm:pt modelId="{D40D3236-3E5A-4EBD-9226-327304550983}" type="parTrans" cxnId="{33F1783C-CA8B-444A-9237-E84ABAF92559}">
      <dgm:prSet/>
      <dgm:spPr/>
      <dgm:t>
        <a:bodyPr/>
        <a:lstStyle/>
        <a:p>
          <a:endParaRPr lang="de-DE"/>
        </a:p>
      </dgm:t>
    </dgm:pt>
    <dgm:pt modelId="{853F3D0A-BEA6-4945-B6DE-D9A6A078D1F1}" type="sibTrans" cxnId="{33F1783C-CA8B-444A-9237-E84ABAF92559}">
      <dgm:prSet/>
      <dgm:spPr/>
      <dgm:t>
        <a:bodyPr/>
        <a:lstStyle/>
        <a:p>
          <a:endParaRPr lang="de-DE"/>
        </a:p>
      </dgm:t>
    </dgm:pt>
    <dgm:pt modelId="{E31C8308-15D7-4C9A-81C5-B91EF89BC0A6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en-US" sz="2400" b="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rPr>
            <a:t>Social relations </a:t>
          </a:r>
          <a:r>
            <a:rPr lang="en-US" sz="2400" b="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(Power relations in the household, groups, networks, </a:t>
          </a:r>
          <a:r>
            <a:rPr lang="en-US" sz="2400" b="0" dirty="0" err="1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etc</a:t>
          </a:r>
          <a:r>
            <a:rPr lang="en-US" sz="2400" b="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)</a:t>
          </a:r>
        </a:p>
      </dgm:t>
    </dgm:pt>
    <dgm:pt modelId="{12A982F9-AFB6-4503-9A0F-53F750FD4763}" type="parTrans" cxnId="{CAF07DE9-2EDA-49FE-8500-BDDCFC3D0AD7}">
      <dgm:prSet/>
      <dgm:spPr/>
      <dgm:t>
        <a:bodyPr/>
        <a:lstStyle/>
        <a:p>
          <a:endParaRPr lang="de-DE"/>
        </a:p>
      </dgm:t>
    </dgm:pt>
    <dgm:pt modelId="{0A7BDCCA-E741-4AD1-8CD7-A5B3CEA8A283}" type="sibTrans" cxnId="{CAF07DE9-2EDA-49FE-8500-BDDCFC3D0AD7}">
      <dgm:prSet/>
      <dgm:spPr/>
      <dgm:t>
        <a:bodyPr/>
        <a:lstStyle/>
        <a:p>
          <a:endParaRPr lang="de-DE"/>
        </a:p>
      </dgm:t>
    </dgm:pt>
    <dgm:pt modelId="{A473134D-CBB5-43C8-97B6-CC811AD5F261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en-US" sz="2400" b="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rPr>
            <a:t>Social structures </a:t>
          </a:r>
          <a:r>
            <a:rPr lang="en-US" sz="2400" b="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(norms, customs, practices, laws, policies, services)</a:t>
          </a:r>
        </a:p>
      </dgm:t>
    </dgm:pt>
    <dgm:pt modelId="{44C934D8-6C3C-4537-B3A2-DA0418F51292}" type="parTrans" cxnId="{4CC72C88-EEDB-42B5-884B-53FD403ACCBB}">
      <dgm:prSet/>
      <dgm:spPr/>
      <dgm:t>
        <a:bodyPr/>
        <a:lstStyle/>
        <a:p>
          <a:endParaRPr lang="de-DE"/>
        </a:p>
      </dgm:t>
    </dgm:pt>
    <dgm:pt modelId="{671CB9CA-A490-4450-9DCC-58C83C2C6077}" type="sibTrans" cxnId="{4CC72C88-EEDB-42B5-884B-53FD403ACCBB}">
      <dgm:prSet/>
      <dgm:spPr/>
      <dgm:t>
        <a:bodyPr/>
        <a:lstStyle/>
        <a:p>
          <a:endParaRPr lang="de-DE"/>
        </a:p>
      </dgm:t>
    </dgm:pt>
    <dgm:pt modelId="{43FA9BC0-4E62-45E4-9FD9-297977CCAF72}">
      <dgm:prSet custT="1"/>
      <dgm:spPr/>
      <dgm:t>
        <a:bodyPr/>
        <a:lstStyle/>
        <a:p>
          <a:pPr algn="l" rtl="0">
            <a:buFont typeface="Arial" panose="020B0604020202020204" pitchFamily="34" charset="0"/>
            <a:buNone/>
          </a:pPr>
          <a:endParaRPr lang="en-US" sz="2800" dirty="0">
            <a:solidFill>
              <a:srgbClr val="30465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57B31-DF73-44D8-9D2C-F424BA13FC1B}" type="parTrans" cxnId="{A632976E-AB1C-4A07-8749-037B74F41FB4}">
      <dgm:prSet/>
      <dgm:spPr/>
      <dgm:t>
        <a:bodyPr/>
        <a:lstStyle/>
        <a:p>
          <a:endParaRPr lang="en-US"/>
        </a:p>
      </dgm:t>
    </dgm:pt>
    <dgm:pt modelId="{51A92737-D057-4F1E-BD9B-A8433904698D}" type="sibTrans" cxnId="{A632976E-AB1C-4A07-8749-037B74F41FB4}">
      <dgm:prSet/>
      <dgm:spPr/>
      <dgm:t>
        <a:bodyPr/>
        <a:lstStyle/>
        <a:p>
          <a:endParaRPr lang="en-US"/>
        </a:p>
      </dgm:t>
    </dgm:pt>
    <dgm:pt modelId="{EB8F172F-2621-42DC-987F-205A8B3E8E2D}">
      <dgm:prSet custT="1"/>
      <dgm:spPr/>
      <dgm:t>
        <a:bodyPr/>
        <a:lstStyle/>
        <a:p>
          <a:pPr algn="l" rtl="0">
            <a:buFont typeface="Arial" panose="020B0604020202020204" pitchFamily="34" charset="0"/>
            <a:buNone/>
          </a:pPr>
          <a:r>
            <a:rPr lang="en-US" sz="2400" b="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rPr>
            <a:t>  Building Agency </a:t>
          </a:r>
          <a:r>
            <a:rPr lang="en-US" sz="2400" b="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(confidence, self-esteem, knowledge, skills &amp; capacities)</a:t>
          </a:r>
        </a:p>
      </dgm:t>
    </dgm:pt>
    <dgm:pt modelId="{1F21015A-A35F-412F-8C20-49C5E0920BDB}" type="parTrans" cxnId="{9B925A2A-FEFA-45D2-B0D6-99785A00F489}">
      <dgm:prSet/>
      <dgm:spPr/>
      <dgm:t>
        <a:bodyPr/>
        <a:lstStyle/>
        <a:p>
          <a:endParaRPr lang="en-US"/>
        </a:p>
      </dgm:t>
    </dgm:pt>
    <dgm:pt modelId="{CC854149-583F-4872-8725-0DCAA1E981C6}" type="sibTrans" cxnId="{9B925A2A-FEFA-45D2-B0D6-99785A00F489}">
      <dgm:prSet/>
      <dgm:spPr/>
      <dgm:t>
        <a:bodyPr/>
        <a:lstStyle/>
        <a:p>
          <a:endParaRPr lang="en-US"/>
        </a:p>
      </dgm:t>
    </dgm:pt>
    <dgm:pt modelId="{6C5E40BA-8F95-4C8F-AFAA-AE682556919F}" type="pres">
      <dgm:prSet presAssocID="{62FC3F60-77F5-46E5-AC3B-97EE3E20AAB7}" presName="linear" presStyleCnt="0">
        <dgm:presLayoutVars>
          <dgm:animLvl val="lvl"/>
          <dgm:resizeHandles val="exact"/>
        </dgm:presLayoutVars>
      </dgm:prSet>
      <dgm:spPr/>
    </dgm:pt>
    <dgm:pt modelId="{B9CAC5EB-676D-4516-B2FB-B621BA258029}" type="pres">
      <dgm:prSet presAssocID="{362663FF-AACF-470A-9F3C-B22CE8116516}" presName="parentText" presStyleLbl="node1" presStyleIdx="0" presStyleCnt="1" custScaleY="87508" custLinFactNeighborY="-11163">
        <dgm:presLayoutVars>
          <dgm:chMax val="0"/>
          <dgm:bulletEnabled val="1"/>
        </dgm:presLayoutVars>
      </dgm:prSet>
      <dgm:spPr/>
    </dgm:pt>
    <dgm:pt modelId="{56601D7E-6A2E-4E55-8F63-8B6E5A020870}" type="pres">
      <dgm:prSet presAssocID="{362663FF-AACF-470A-9F3C-B22CE8116516}" presName="childText" presStyleLbl="revTx" presStyleIdx="0" presStyleCnt="1" custScaleX="101545" custScaleY="632047" custLinFactY="-7621" custLinFactNeighborX="-2524" custLinFactNeighborY="-100000">
        <dgm:presLayoutVars>
          <dgm:bulletEnabled val="1"/>
        </dgm:presLayoutVars>
      </dgm:prSet>
      <dgm:spPr/>
    </dgm:pt>
  </dgm:ptLst>
  <dgm:cxnLst>
    <dgm:cxn modelId="{E32DDD01-FC1F-40B9-A4EE-60C9037BD806}" type="presOf" srcId="{62FC3F60-77F5-46E5-AC3B-97EE3E20AAB7}" destId="{6C5E40BA-8F95-4C8F-AFAA-AE682556919F}" srcOrd="0" destOrd="0" presId="urn:microsoft.com/office/officeart/2005/8/layout/vList2"/>
    <dgm:cxn modelId="{19A89808-D906-4C32-88DB-C84A244B2FB6}" type="presOf" srcId="{999DC6A3-D793-4836-9986-34F339531876}" destId="{56601D7E-6A2E-4E55-8F63-8B6E5A020870}" srcOrd="0" destOrd="2" presId="urn:microsoft.com/office/officeart/2005/8/layout/vList2"/>
    <dgm:cxn modelId="{459A0F11-B42C-43CE-A002-13A72BF5AB0B}" type="presOf" srcId="{EB8F172F-2621-42DC-987F-205A8B3E8E2D}" destId="{56601D7E-6A2E-4E55-8F63-8B6E5A020870}" srcOrd="0" destOrd="3" presId="urn:microsoft.com/office/officeart/2005/8/layout/vList2"/>
    <dgm:cxn modelId="{58D01F27-E7EB-4848-AD8B-9BCC804D7BB1}" type="presOf" srcId="{E31C8308-15D7-4C9A-81C5-B91EF89BC0A6}" destId="{56601D7E-6A2E-4E55-8F63-8B6E5A020870}" srcOrd="0" destOrd="4" presId="urn:microsoft.com/office/officeart/2005/8/layout/vList2"/>
    <dgm:cxn modelId="{9B925A2A-FEFA-45D2-B0D6-99785A00F489}" srcId="{362663FF-AACF-470A-9F3C-B22CE8116516}" destId="{EB8F172F-2621-42DC-987F-205A8B3E8E2D}" srcOrd="3" destOrd="0" parTransId="{1F21015A-A35F-412F-8C20-49C5E0920BDB}" sibTransId="{CC854149-583F-4872-8725-0DCAA1E981C6}"/>
    <dgm:cxn modelId="{33F1783C-CA8B-444A-9237-E84ABAF92559}" srcId="{362663FF-AACF-470A-9F3C-B22CE8116516}" destId="{999DC6A3-D793-4836-9986-34F339531876}" srcOrd="2" destOrd="0" parTransId="{D40D3236-3E5A-4EBD-9226-327304550983}" sibTransId="{853F3D0A-BEA6-4945-B6DE-D9A6A078D1F1}"/>
    <dgm:cxn modelId="{EB213D62-7C8C-4D65-B7D9-FCD9EADEF08F}" type="presOf" srcId="{43FA9BC0-4E62-45E4-9FD9-297977CCAF72}" destId="{56601D7E-6A2E-4E55-8F63-8B6E5A020870}" srcOrd="0" destOrd="0" presId="urn:microsoft.com/office/officeart/2005/8/layout/vList2"/>
    <dgm:cxn modelId="{E9883743-C97F-4F0E-85F4-CC37DC59BED7}" type="presOf" srcId="{917D312A-F003-4B6F-B734-3AF84EF017E8}" destId="{56601D7E-6A2E-4E55-8F63-8B6E5A020870}" srcOrd="0" destOrd="1" presId="urn:microsoft.com/office/officeart/2005/8/layout/vList2"/>
    <dgm:cxn modelId="{A632976E-AB1C-4A07-8749-037B74F41FB4}" srcId="{362663FF-AACF-470A-9F3C-B22CE8116516}" destId="{43FA9BC0-4E62-45E4-9FD9-297977CCAF72}" srcOrd="0" destOrd="0" parTransId="{64357B31-DF73-44D8-9D2C-F424BA13FC1B}" sibTransId="{51A92737-D057-4F1E-BD9B-A8433904698D}"/>
    <dgm:cxn modelId="{7B1EAE71-7590-4598-8CA3-79B0497E5BB8}" srcId="{62FC3F60-77F5-46E5-AC3B-97EE3E20AAB7}" destId="{362663FF-AACF-470A-9F3C-B22CE8116516}" srcOrd="0" destOrd="0" parTransId="{0CE7D872-6C16-4E74-A06E-8979951B6065}" sibTransId="{FBC2FDCE-3B93-4C51-B45C-B80786675A66}"/>
    <dgm:cxn modelId="{4CC72C88-EEDB-42B5-884B-53FD403ACCBB}" srcId="{362663FF-AACF-470A-9F3C-B22CE8116516}" destId="{A473134D-CBB5-43C8-97B6-CC811AD5F261}" srcOrd="5" destOrd="0" parTransId="{44C934D8-6C3C-4537-B3A2-DA0418F51292}" sibTransId="{671CB9CA-A490-4450-9DCC-58C83C2C6077}"/>
    <dgm:cxn modelId="{E59D0199-F770-45C7-B0C4-C405DFB65F66}" type="presOf" srcId="{362663FF-AACF-470A-9F3C-B22CE8116516}" destId="{B9CAC5EB-676D-4516-B2FB-B621BA258029}" srcOrd="0" destOrd="0" presId="urn:microsoft.com/office/officeart/2005/8/layout/vList2"/>
    <dgm:cxn modelId="{E640979A-6B5E-4B44-83A6-788262D9C643}" srcId="{362663FF-AACF-470A-9F3C-B22CE8116516}" destId="{917D312A-F003-4B6F-B734-3AF84EF017E8}" srcOrd="1" destOrd="0" parTransId="{E4270636-CC15-48FE-85F6-33171F02BB66}" sibTransId="{66387B04-6700-4E86-9DA9-E0C920242067}"/>
    <dgm:cxn modelId="{8BDF9DCA-CCC0-4B15-9B32-843BEDA6AE93}" type="presOf" srcId="{A473134D-CBB5-43C8-97B6-CC811AD5F261}" destId="{56601D7E-6A2E-4E55-8F63-8B6E5A020870}" srcOrd="0" destOrd="5" presId="urn:microsoft.com/office/officeart/2005/8/layout/vList2"/>
    <dgm:cxn modelId="{CAF07DE9-2EDA-49FE-8500-BDDCFC3D0AD7}" srcId="{362663FF-AACF-470A-9F3C-B22CE8116516}" destId="{E31C8308-15D7-4C9A-81C5-B91EF89BC0A6}" srcOrd="4" destOrd="0" parTransId="{12A982F9-AFB6-4503-9A0F-53F750FD4763}" sibTransId="{0A7BDCCA-E741-4AD1-8CD7-A5B3CEA8A283}"/>
    <dgm:cxn modelId="{0E5249BB-CE78-4D8E-93AD-23E94889C661}" type="presParOf" srcId="{6C5E40BA-8F95-4C8F-AFAA-AE682556919F}" destId="{B9CAC5EB-676D-4516-B2FB-B621BA258029}" srcOrd="0" destOrd="0" presId="urn:microsoft.com/office/officeart/2005/8/layout/vList2"/>
    <dgm:cxn modelId="{3A1F07D6-5497-4320-9B42-44C661094267}" type="presParOf" srcId="{6C5E40BA-8F95-4C8F-AFAA-AE682556919F}" destId="{56601D7E-6A2E-4E55-8F63-8B6E5A02087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7C10A-4768-473A-AA4B-738D06E5AC68}">
      <dsp:nvSpPr>
        <dsp:cNvPr id="0" name=""/>
        <dsp:cNvSpPr/>
      </dsp:nvSpPr>
      <dsp:spPr>
        <a:xfrm>
          <a:off x="4654972" y="899941"/>
          <a:ext cx="1205656" cy="1205656"/>
        </a:xfrm>
        <a:prstGeom prst="ellipse">
          <a:avLst/>
        </a:prstGeom>
        <a:solidFill>
          <a:srgbClr val="304651">
            <a:alpha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0D479E-DFBE-4B89-B8EA-41F09DB6FECE}">
      <dsp:nvSpPr>
        <dsp:cNvPr id="0" name=""/>
        <dsp:cNvSpPr/>
      </dsp:nvSpPr>
      <dsp:spPr>
        <a:xfrm>
          <a:off x="771282" y="0"/>
          <a:ext cx="9220858" cy="8209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304651"/>
              </a:solidFill>
              <a:latin typeface="Arial" panose="020B0604020202020204" pitchFamily="34" charset="0"/>
              <a:cs typeface="Arial" panose="020B0604020202020204" pitchFamily="34" charset="0"/>
            </a:rPr>
            <a:t>GTA aims to change the root causes of gender-based inequality and reshape unequal power relations:</a:t>
          </a:r>
        </a:p>
      </dsp:txBody>
      <dsp:txXfrm>
        <a:off x="771282" y="0"/>
        <a:ext cx="9220858" cy="820972"/>
      </dsp:txXfrm>
    </dsp:sp>
    <dsp:sp modelId="{4F007B6D-A35B-477F-A139-961C204059B5}">
      <dsp:nvSpPr>
        <dsp:cNvPr id="0" name=""/>
        <dsp:cNvSpPr/>
      </dsp:nvSpPr>
      <dsp:spPr>
        <a:xfrm>
          <a:off x="5046308" y="1125904"/>
          <a:ext cx="1205656" cy="1205656"/>
        </a:xfrm>
        <a:prstGeom prst="ellipse">
          <a:avLst/>
        </a:prstGeom>
        <a:solidFill>
          <a:srgbClr val="304651">
            <a:alpha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101C37-230B-4B07-8AA9-1EAD65D30F8B}">
      <dsp:nvSpPr>
        <dsp:cNvPr id="0" name=""/>
        <dsp:cNvSpPr/>
      </dsp:nvSpPr>
      <dsp:spPr>
        <a:xfrm>
          <a:off x="6476841" y="1015803"/>
          <a:ext cx="3324407" cy="8991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304651"/>
              </a:solidFill>
              <a:latin typeface="Arial" panose="020B0604020202020204" pitchFamily="34" charset="0"/>
              <a:cs typeface="Arial" panose="020B0604020202020204" pitchFamily="34" charset="0"/>
            </a:rPr>
            <a:t>Existing power dynamics</a:t>
          </a:r>
        </a:p>
      </dsp:txBody>
      <dsp:txXfrm>
        <a:off x="6476841" y="1015803"/>
        <a:ext cx="3324407" cy="899159"/>
      </dsp:txXfrm>
    </dsp:sp>
    <dsp:sp modelId="{DA12A701-2E9F-49BA-B92E-60D13BACD0C2}">
      <dsp:nvSpPr>
        <dsp:cNvPr id="0" name=""/>
        <dsp:cNvSpPr/>
      </dsp:nvSpPr>
      <dsp:spPr>
        <a:xfrm>
          <a:off x="5046308" y="1577830"/>
          <a:ext cx="1205656" cy="1205656"/>
        </a:xfrm>
        <a:prstGeom prst="ellipse">
          <a:avLst/>
        </a:prstGeom>
        <a:solidFill>
          <a:srgbClr val="304651">
            <a:alpha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79FEE1-B966-4802-A6EE-9924C7DCEB22}">
      <dsp:nvSpPr>
        <dsp:cNvPr id="0" name=""/>
        <dsp:cNvSpPr/>
      </dsp:nvSpPr>
      <dsp:spPr>
        <a:xfrm>
          <a:off x="6109172" y="2254456"/>
          <a:ext cx="3286631" cy="10047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304651"/>
              </a:solidFill>
              <a:latin typeface="Arial" panose="020B0604020202020204" pitchFamily="34" charset="0"/>
              <a:cs typeface="Arial" panose="020B0604020202020204" pitchFamily="34" charset="0"/>
            </a:rPr>
            <a:t>Existing power structures</a:t>
          </a:r>
          <a:endParaRPr lang="en-US" sz="3200" kern="1200" dirty="0">
            <a:solidFill>
              <a:srgbClr val="30465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9172" y="2254456"/>
        <a:ext cx="3286631" cy="1004713"/>
      </dsp:txXfrm>
    </dsp:sp>
    <dsp:sp modelId="{7042FE27-E33D-4413-A81A-D4BF98EEB589}">
      <dsp:nvSpPr>
        <dsp:cNvPr id="0" name=""/>
        <dsp:cNvSpPr/>
      </dsp:nvSpPr>
      <dsp:spPr>
        <a:xfrm>
          <a:off x="4654972" y="1804183"/>
          <a:ext cx="1205656" cy="1205656"/>
        </a:xfrm>
        <a:prstGeom prst="ellipse">
          <a:avLst/>
        </a:prstGeom>
        <a:solidFill>
          <a:srgbClr val="304651">
            <a:alpha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73E781-5175-4694-B4C8-3BF28446E12E}">
      <dsp:nvSpPr>
        <dsp:cNvPr id="0" name=""/>
        <dsp:cNvSpPr/>
      </dsp:nvSpPr>
      <dsp:spPr>
        <a:xfrm>
          <a:off x="2761270" y="3088418"/>
          <a:ext cx="4993059" cy="8209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304651"/>
              </a:solidFill>
              <a:latin typeface="Arial" panose="020B0604020202020204" pitchFamily="34" charset="0"/>
              <a:cs typeface="Arial" panose="020B0604020202020204" pitchFamily="34" charset="0"/>
            </a:rPr>
            <a:t>Norms (social, cultural, religious)</a:t>
          </a:r>
          <a:endParaRPr lang="en-US" sz="3200" kern="1200" dirty="0">
            <a:solidFill>
              <a:srgbClr val="30465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1270" y="3088418"/>
        <a:ext cx="4993059" cy="820972"/>
      </dsp:txXfrm>
    </dsp:sp>
    <dsp:sp modelId="{693EA4AF-AB82-4788-95D5-2F52083E5094}">
      <dsp:nvSpPr>
        <dsp:cNvPr id="0" name=""/>
        <dsp:cNvSpPr/>
      </dsp:nvSpPr>
      <dsp:spPr>
        <a:xfrm>
          <a:off x="4263636" y="1577830"/>
          <a:ext cx="1205656" cy="1205656"/>
        </a:xfrm>
        <a:prstGeom prst="ellipse">
          <a:avLst/>
        </a:prstGeom>
        <a:solidFill>
          <a:srgbClr val="304651">
            <a:alpha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586296-1E3A-4BE2-98A7-07C4F83A298A}">
      <dsp:nvSpPr>
        <dsp:cNvPr id="0" name=""/>
        <dsp:cNvSpPr/>
      </dsp:nvSpPr>
      <dsp:spPr>
        <a:xfrm>
          <a:off x="1997775" y="2044572"/>
          <a:ext cx="2424012" cy="10047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304651"/>
              </a:solidFill>
              <a:latin typeface="Arial" panose="020B0604020202020204" pitchFamily="34" charset="0"/>
              <a:cs typeface="Arial" panose="020B0604020202020204" pitchFamily="34" charset="0"/>
            </a:rPr>
            <a:t>Beliefs</a:t>
          </a:r>
          <a:endParaRPr lang="en-US" sz="3200" kern="1200" dirty="0">
            <a:solidFill>
              <a:srgbClr val="30465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7775" y="2044572"/>
        <a:ext cx="2424012" cy="1004713"/>
      </dsp:txXfrm>
    </dsp:sp>
    <dsp:sp modelId="{65E33068-23DC-47E7-BB18-65ED8E1F5462}">
      <dsp:nvSpPr>
        <dsp:cNvPr id="0" name=""/>
        <dsp:cNvSpPr/>
      </dsp:nvSpPr>
      <dsp:spPr>
        <a:xfrm>
          <a:off x="4237136" y="1215882"/>
          <a:ext cx="1205656" cy="1205656"/>
        </a:xfrm>
        <a:prstGeom prst="ellipse">
          <a:avLst/>
        </a:prstGeom>
        <a:solidFill>
          <a:srgbClr val="304651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D52B7F-5990-47BD-8643-B4A6ADC7B8DF}">
      <dsp:nvSpPr>
        <dsp:cNvPr id="0" name=""/>
        <dsp:cNvSpPr/>
      </dsp:nvSpPr>
      <dsp:spPr>
        <a:xfrm>
          <a:off x="768630" y="1046921"/>
          <a:ext cx="3421653" cy="10047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304651"/>
              </a:solidFill>
              <a:latin typeface="Arial" panose="020B0604020202020204" pitchFamily="34" charset="0"/>
              <a:cs typeface="Arial" panose="020B0604020202020204" pitchFamily="34" charset="0"/>
            </a:rPr>
            <a:t>Attitudes</a:t>
          </a:r>
          <a:endParaRPr lang="en-US" sz="3200" kern="1200" dirty="0">
            <a:solidFill>
              <a:srgbClr val="30465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8630" y="1046921"/>
        <a:ext cx="3421653" cy="1004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AC5EB-676D-4516-B2FB-B621BA258029}">
      <dsp:nvSpPr>
        <dsp:cNvPr id="0" name=""/>
        <dsp:cNvSpPr/>
      </dsp:nvSpPr>
      <dsp:spPr>
        <a:xfrm>
          <a:off x="0" y="0"/>
          <a:ext cx="12258259" cy="8046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rgbClr val="30465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8" y="3928"/>
        <a:ext cx="12250403" cy="72613"/>
      </dsp:txXfrm>
    </dsp:sp>
    <dsp:sp modelId="{56601D7E-6A2E-4E55-8F63-8B6E5A020870}">
      <dsp:nvSpPr>
        <dsp:cNvPr id="0" name=""/>
        <dsp:cNvSpPr/>
      </dsp:nvSpPr>
      <dsp:spPr>
        <a:xfrm>
          <a:off x="0" y="0"/>
          <a:ext cx="12258259" cy="4895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278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800" kern="1200" dirty="0">
            <a:solidFill>
              <a:srgbClr val="30465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b="0" kern="12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rPr>
            <a:t>Addressing practical gender needs </a:t>
          </a:r>
          <a:r>
            <a:rPr lang="en-US" sz="2400" b="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(e.g. knowledge, skills, access to productive resources)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b="0" kern="12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rPr>
            <a:t>Strategic gender interests </a:t>
          </a:r>
          <a:r>
            <a:rPr lang="en-US" sz="2400" b="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(e.g. decision-making power, position/status in society) by triggering changes in </a:t>
          </a:r>
          <a:r>
            <a:rPr lang="en-US" sz="2400" b="0" u="sng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agency,</a:t>
          </a:r>
          <a:r>
            <a:rPr lang="en-US" sz="2400" b="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r>
            <a:rPr lang="en-US" sz="2400" b="0" u="sng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social relations</a:t>
          </a:r>
          <a:r>
            <a:rPr lang="en-US" sz="2400" b="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 and </a:t>
          </a:r>
          <a:r>
            <a:rPr lang="en-US" sz="2400" b="0" u="sng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social structures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2400" b="0" kern="12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rPr>
            <a:t>  Building Agency </a:t>
          </a:r>
          <a:r>
            <a:rPr lang="en-US" sz="2400" b="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(confidence, self-esteem, knowledge, skills &amp; capacities)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b="0" kern="12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rPr>
            <a:t>Social relations </a:t>
          </a:r>
          <a:r>
            <a:rPr lang="en-US" sz="2400" b="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(Power relations in the household, groups, networks, </a:t>
          </a:r>
          <a:r>
            <a:rPr lang="en-US" sz="2400" b="0" kern="1200" dirty="0" err="1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etc</a:t>
          </a:r>
          <a:r>
            <a:rPr lang="en-US" sz="2400" b="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b="0" kern="12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rPr>
            <a:t>Social structures </a:t>
          </a:r>
          <a:r>
            <a:rPr lang="en-US" sz="2400" b="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(norms, customs, practices, laws, policies, services)</a:t>
          </a:r>
        </a:p>
      </dsp:txBody>
      <dsp:txXfrm>
        <a:off x="0" y="0"/>
        <a:ext cx="12258259" cy="4895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02B3B-80C7-4229-B46D-1636A0F7CBD5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02D6A-B38A-42F5-89D7-0F99A180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6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189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603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483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095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52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03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69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213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837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20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871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307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811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949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>
            <a:extLst>
              <a:ext uri="{FF2B5EF4-FFF2-40B4-BE49-F238E27FC236}">
                <a16:creationId xmlns:a16="http://schemas.microsoft.com/office/drawing/2014/main" id="{DAA3281D-96EA-97EF-ADDE-012B200056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izenplatzhalter 2">
            <a:extLst>
              <a:ext uri="{FF2B5EF4-FFF2-40B4-BE49-F238E27FC236}">
                <a16:creationId xmlns:a16="http://schemas.microsoft.com/office/drawing/2014/main" id="{A8E2775F-DB77-7DAA-7557-90BD376BCE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1000">
              <a:solidFill>
                <a:srgbClr val="000000"/>
              </a:solidFill>
            </a:endParaRPr>
          </a:p>
        </p:txBody>
      </p:sp>
      <p:sp>
        <p:nvSpPr>
          <p:cNvPr id="61444" name="Foliennummernplatzhalter 3">
            <a:extLst>
              <a:ext uri="{FF2B5EF4-FFF2-40B4-BE49-F238E27FC236}">
                <a16:creationId xmlns:a16="http://schemas.microsoft.com/office/drawing/2014/main" id="{270CEEC9-7027-90AF-F50D-228056872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CEFFA8-0E37-4B84-BC22-CBE37B100415}" type="slidenum">
              <a:rPr lang="de-DE" altLang="de-DE"/>
              <a:pPr/>
              <a:t>24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ea typeface="+mn-ea"/>
                <a:cs typeface="+mn-cs"/>
              </a:rPr>
              <a:t>Gender equality  contributes to national, political, economic, social &amp; cultural development &amp; benefits from the results. 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370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>
            <a:extLst>
              <a:ext uri="{FF2B5EF4-FFF2-40B4-BE49-F238E27FC236}">
                <a16:creationId xmlns:a16="http://schemas.microsoft.com/office/drawing/2014/main" id="{66D182AD-22C4-1073-EB28-06C9491DAF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izenplatzhalter 2">
            <a:extLst>
              <a:ext uri="{FF2B5EF4-FFF2-40B4-BE49-F238E27FC236}">
                <a16:creationId xmlns:a16="http://schemas.microsoft.com/office/drawing/2014/main" id="{36DAD812-D2A5-C28D-A3AB-A13A999450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1000">
              <a:solidFill>
                <a:srgbClr val="000000"/>
              </a:solidFill>
            </a:endParaRPr>
          </a:p>
        </p:txBody>
      </p:sp>
      <p:sp>
        <p:nvSpPr>
          <p:cNvPr id="67588" name="Foliennummernplatzhalter 3">
            <a:extLst>
              <a:ext uri="{FF2B5EF4-FFF2-40B4-BE49-F238E27FC236}">
                <a16:creationId xmlns:a16="http://schemas.microsoft.com/office/drawing/2014/main" id="{4DB6B8B8-E2C1-6ED4-F2C7-DF375E02D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7D47D7E-4EDB-4F92-BBBA-66C929CE6EAB}" type="slidenum">
              <a:rPr lang="de-DE" altLang="de-DE"/>
              <a:pPr/>
              <a:t>26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97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28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32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37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61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361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23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4F92-661F-4424-ADED-7D3829A420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56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82231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7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EFB4F-6098-7AA9-EE6F-2000D171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2246-C618-6D4B-BDEC-8A3C4BCC7983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A68E1-C1FC-CA32-4359-B3A4148B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E5961-A807-7C15-C799-0571EC1B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88D-872E-D541-BD33-B1AEAAC07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9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4A0C3-3E10-4BFA-8974-7498A792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725576-6C4F-4E14-B35F-C76504E16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4B04C8-D853-4864-8210-B83BAFDC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7486-CEA9-4C71-934A-92B2A2E3C26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D59045-A4B3-4C2B-9D93-17076645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DFB312-2005-447B-BC1A-6BAB6CF3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E5C9-8C52-49BB-B458-8F709256B3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5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C12C-4018-6A76-7E05-5965AAD2B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BE57D-67D1-8FEF-9094-9DE33E15E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C0EA5-EE0E-C671-1B10-4E772A0A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50E7-A6A2-4CEA-94A4-2122877678F6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EA613-FBBF-1F15-7D9D-BFD18DD5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15AB4-4A5B-4D28-0471-B1A58752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1539-3007-488D-AD13-91E92AF90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svg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theme" Target="../theme/theme2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2000" cy="5961600"/>
          </a:xfrm>
          <a:prstGeom prst="rect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273600" y="273599"/>
            <a:ext cx="11652092" cy="131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 flipV="1">
            <a:off x="0" y="5947252"/>
            <a:ext cx="12192000" cy="68314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9FB629A-AE33-8EA1-ACC3-DC5F400C4C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6372" y="533359"/>
            <a:ext cx="590941" cy="8494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4BCF822-1688-23A6-5C97-6901B56920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1190" y="512922"/>
            <a:ext cx="879593" cy="817399"/>
          </a:xfrm>
          <a:prstGeom prst="rect">
            <a:avLst/>
          </a:prstGeom>
        </p:spPr>
      </p:pic>
      <p:pic>
        <p:nvPicPr>
          <p:cNvPr id="14" name="Grafik 19">
            <a:extLst>
              <a:ext uri="{FF2B5EF4-FFF2-40B4-BE49-F238E27FC236}">
                <a16:creationId xmlns:a16="http://schemas.microsoft.com/office/drawing/2014/main" id="{02DA05BF-7450-4619-A96F-0C1789337D4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41823" y="980680"/>
            <a:ext cx="900000" cy="23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5C1052-385F-4648-89C6-A64D720B6D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93514" y="490436"/>
            <a:ext cx="1476000" cy="872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24951-2419-4E3A-A02D-370841D48E8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33473" y="527176"/>
            <a:ext cx="1168624" cy="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1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auto">
          <a:xfrm>
            <a:off x="0" y="6307667"/>
            <a:ext cx="12192000" cy="550333"/>
          </a:xfrm>
          <a:prstGeom prst="rect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7969615" y="6445530"/>
            <a:ext cx="39129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sz="1000" b="0" i="0">
                <a:solidFill>
                  <a:schemeClr val="bg1"/>
                </a:solidFill>
                <a:latin typeface="Calibri"/>
                <a:cs typeface="Calibri"/>
              </a:rPr>
              <a:t>ABF, MOVE | Business Support Facility |</a:t>
            </a:r>
            <a:fld id="{B5775571-7178-5E4D-803B-AA5499DB5F5B}" type="datetimeFigureOut">
              <a:rPr lang="de-DE" sz="1000" b="0" i="0" smtClean="0">
                <a:solidFill>
                  <a:schemeClr val="bg1"/>
                </a:solidFill>
                <a:latin typeface="Calibri"/>
                <a:cs typeface="Calibri"/>
              </a:rPr>
              <a:t>30.08.2023</a:t>
            </a:fld>
            <a:r>
              <a:rPr lang="de-DE" sz="1000" b="0" i="0">
                <a:solidFill>
                  <a:schemeClr val="bg1"/>
                </a:solidFill>
                <a:latin typeface="Calibri"/>
                <a:cs typeface="Calibri"/>
              </a:rPr>
              <a:t> | </a:t>
            </a:r>
            <a:r>
              <a:rPr lang="de-DE" sz="1000" b="0" i="0" noProof="0">
                <a:solidFill>
                  <a:schemeClr val="bg1"/>
                </a:solidFill>
                <a:latin typeface="Calibri"/>
                <a:cs typeface="Calibri"/>
              </a:rPr>
              <a:t>Page </a:t>
            </a:r>
            <a:fld id="{327115CA-E6A4-425F-BB4F-A64D48743A27}" type="slidenum">
              <a:rPr lang="de-DE" sz="1000" b="0" i="0" noProof="0" smtClean="0">
                <a:solidFill>
                  <a:schemeClr val="bg1"/>
                </a:solidFill>
                <a:latin typeface="Calibri"/>
                <a:cs typeface="Calibri"/>
              </a:rPr>
              <a:t>‹#›</a:t>
            </a:fld>
            <a:endParaRPr lang="de-DE" sz="1000" b="0" i="0" noProof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031917D-A968-4026-A5E6-7834590F60F8}"/>
              </a:ext>
            </a:extLst>
          </p:cNvPr>
          <p:cNvSpPr/>
          <p:nvPr userDrawn="1"/>
        </p:nvSpPr>
        <p:spPr bwMode="auto">
          <a:xfrm>
            <a:off x="269954" y="186821"/>
            <a:ext cx="11652092" cy="1306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93144AB-C4B9-1233-8DFE-9F83B98FEB4D}"/>
              </a:ext>
            </a:extLst>
          </p:cNvPr>
          <p:cNvSpPr/>
          <p:nvPr userDrawn="1"/>
        </p:nvSpPr>
        <p:spPr bwMode="auto">
          <a:xfrm flipV="1">
            <a:off x="0" y="1578897"/>
            <a:ext cx="12192000" cy="68314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3CD6E35-B6E8-62CE-1CF7-825A20C4ED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1190" y="512922"/>
            <a:ext cx="879593" cy="817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1FFBA5-E11F-49D8-AF4A-B1AAF695587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93514" y="490436"/>
            <a:ext cx="1476000" cy="872182"/>
          </a:xfrm>
          <a:prstGeom prst="rect">
            <a:avLst/>
          </a:prstGeom>
        </p:spPr>
      </p:pic>
      <p:pic>
        <p:nvPicPr>
          <p:cNvPr id="10" name="Grafik 12">
            <a:extLst>
              <a:ext uri="{FF2B5EF4-FFF2-40B4-BE49-F238E27FC236}">
                <a16:creationId xmlns:a16="http://schemas.microsoft.com/office/drawing/2014/main" id="{C141F750-543B-4360-A77D-52DC52CC8F0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36372" y="533359"/>
            <a:ext cx="590941" cy="84942"/>
          </a:xfrm>
          <a:prstGeom prst="rect">
            <a:avLst/>
          </a:prstGeom>
        </p:spPr>
      </p:pic>
      <p:pic>
        <p:nvPicPr>
          <p:cNvPr id="12" name="Grafik 19">
            <a:extLst>
              <a:ext uri="{FF2B5EF4-FFF2-40B4-BE49-F238E27FC236}">
                <a16:creationId xmlns:a16="http://schemas.microsoft.com/office/drawing/2014/main" id="{426954A4-133A-4052-8744-BBF4F4BE3BB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41823" y="980680"/>
            <a:ext cx="900000" cy="23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32CB16-F64D-4F3B-9650-7E49885BA2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33473" y="527176"/>
            <a:ext cx="1168624" cy="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5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178788-9341-4B68-985F-16EB92151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793" y="6059465"/>
            <a:ext cx="992097" cy="728864"/>
          </a:xfrm>
          <a:prstGeom prst="rect">
            <a:avLst/>
          </a:prstGeom>
        </p:spPr>
      </p:pic>
      <p:pic>
        <p:nvPicPr>
          <p:cNvPr id="5" name="Picture 10" descr="Chart&#10;&#10;Description automatically generated with low confidence">
            <a:extLst>
              <a:ext uri="{FF2B5EF4-FFF2-40B4-BE49-F238E27FC236}">
                <a16:creationId xmlns:a16="http://schemas.microsoft.com/office/drawing/2014/main" id="{0E582A01-5C17-442A-A922-DCD3E3624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73" y="6059465"/>
            <a:ext cx="1582920" cy="6773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DB7876-D096-447E-91E7-420C1F0A984B}"/>
              </a:ext>
            </a:extLst>
          </p:cNvPr>
          <p:cNvSpPr txBox="1"/>
          <p:nvPr/>
        </p:nvSpPr>
        <p:spPr>
          <a:xfrm>
            <a:off x="1611084" y="2492123"/>
            <a:ext cx="8778241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 Support Facility for Resilient Agricultural Value chains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Cashew Matching Grant Fund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Technical Session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8155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4386772" y="669906"/>
            <a:ext cx="59912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Climate Change Adaptation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3C76E-5441-417A-8CA8-3D57DB63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33491"/>
            <a:ext cx="12192000" cy="47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4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4386772" y="669906"/>
            <a:ext cx="59912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Climate Change Adaptation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68021B-251B-483F-A58E-65290F553EF9}"/>
              </a:ext>
            </a:extLst>
          </p:cNvPr>
          <p:cNvSpPr txBox="1">
            <a:spLocks/>
          </p:cNvSpPr>
          <p:nvPr/>
        </p:nvSpPr>
        <p:spPr>
          <a:xfrm>
            <a:off x="2290811" y="1527999"/>
            <a:ext cx="7863410" cy="79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  <a:defRPr sz="27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/>
                <a:sym typeface="Times New Roman"/>
              </a:rPr>
              <a:t>Combating climate change, land degradation and increase food security with an inclusive agroforestry solution</a:t>
            </a:r>
            <a:endParaRPr kumimoji="0" lang="en-GH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/>
              <a:sym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F4123-3A69-4D03-AFEB-6A69F160E56A}"/>
              </a:ext>
            </a:extLst>
          </p:cNvPr>
          <p:cNvPicPr/>
          <p:nvPr/>
        </p:nvPicPr>
        <p:blipFill rotWithShape="1">
          <a:blip r:embed="rId3"/>
          <a:srcRect l="27786" t="31672" r="13716" b="23183"/>
          <a:stretch/>
        </p:blipFill>
        <p:spPr bwMode="auto">
          <a:xfrm>
            <a:off x="213064" y="2205034"/>
            <a:ext cx="11558725" cy="401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45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6B74968-9414-4BC5-95AF-E63699BAD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142" y="1757219"/>
            <a:ext cx="894857" cy="8999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5157944" y="738522"/>
            <a:ext cx="5005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3399"/>
                </a:solidFill>
                <a:latin typeface="Arial" charset="0"/>
              </a:rPr>
              <a:t>What is Agroforestry 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7C60-F8D5-12EB-CCDA-24C8A6EA784D}"/>
              </a:ext>
            </a:extLst>
          </p:cNvPr>
          <p:cNvSpPr txBox="1"/>
          <p:nvPr/>
        </p:nvSpPr>
        <p:spPr>
          <a:xfrm>
            <a:off x="1073561" y="1860629"/>
            <a:ext cx="10213245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The integration of trees and crops on the same land management unit. Its purpose is to produce food, wood, </a:t>
            </a:r>
            <a:r>
              <a:rPr lang="en-US" sz="2800" dirty="0" err="1">
                <a:solidFill>
                  <a:prstClr val="black"/>
                </a:solidFill>
                <a:latin typeface="Arial"/>
                <a:cs typeface="Arial"/>
              </a:rPr>
              <a:t>fibre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 and at the same time ensures the conservation of land resource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Is a land -use system in which trees and/ shrubs are part of the farming system whether they are deliberately left in the field or actively planted.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90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6B74968-9414-4BC5-95AF-E63699BAD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142" y="1757219"/>
            <a:ext cx="894857" cy="8999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5157944" y="738522"/>
            <a:ext cx="5005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3399"/>
                </a:solidFill>
                <a:latin typeface="Arial" charset="0"/>
              </a:rPr>
              <a:t>Benefits of  Agroforestry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473E2-52A6-4F4F-9DE2-35F5BA0231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67" b="-1"/>
          <a:stretch/>
        </p:blipFill>
        <p:spPr>
          <a:xfrm>
            <a:off x="292963" y="1702096"/>
            <a:ext cx="10922180" cy="458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6B74968-9414-4BC5-95AF-E63699BAD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142" y="1757219"/>
            <a:ext cx="894857" cy="8999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4358936" y="738522"/>
            <a:ext cx="654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are other adaptation options?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4B5C4-D724-5D18-FE40-C45366373CC6}"/>
              </a:ext>
            </a:extLst>
          </p:cNvPr>
          <p:cNvSpPr txBox="1"/>
          <p:nvPr/>
        </p:nvSpPr>
        <p:spPr>
          <a:xfrm>
            <a:off x="912687" y="2024390"/>
            <a:ext cx="2272299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Policy</a:t>
            </a:r>
          </a:p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64790-BB29-F8C8-5A67-6515E452A76B}"/>
              </a:ext>
            </a:extLst>
          </p:cNvPr>
          <p:cNvSpPr txBox="1"/>
          <p:nvPr/>
        </p:nvSpPr>
        <p:spPr>
          <a:xfrm>
            <a:off x="3493256" y="2024389"/>
            <a:ext cx="7498594" cy="584775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Improve regulations, adjust incentive system, enhance participation of affected 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254E3-AF45-CFE3-5AAE-81C3EDA62713}"/>
              </a:ext>
            </a:extLst>
          </p:cNvPr>
          <p:cNvSpPr txBox="1"/>
          <p:nvPr/>
        </p:nvSpPr>
        <p:spPr>
          <a:xfrm>
            <a:off x="912683" y="2953611"/>
            <a:ext cx="227229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Infrastructure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3DB36-50B5-A298-646C-447235E66A70}"/>
              </a:ext>
            </a:extLst>
          </p:cNvPr>
          <p:cNvSpPr txBox="1"/>
          <p:nvPr/>
        </p:nvSpPr>
        <p:spPr>
          <a:xfrm>
            <a:off x="912683" y="3630720"/>
            <a:ext cx="2272299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Capacity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DA12B6-C861-4339-6CE6-A393E1D5FC0B}"/>
              </a:ext>
            </a:extLst>
          </p:cNvPr>
          <p:cNvSpPr txBox="1"/>
          <p:nvPr/>
        </p:nvSpPr>
        <p:spPr>
          <a:xfrm>
            <a:off x="3491546" y="2973966"/>
            <a:ext cx="756526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Water control – construct dykes, improve climate-resilient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94721-F711-23DF-2B03-7ABD1CF6BD1F}"/>
              </a:ext>
            </a:extLst>
          </p:cNvPr>
          <p:cNvSpPr txBox="1"/>
          <p:nvPr/>
        </p:nvSpPr>
        <p:spPr>
          <a:xfrm>
            <a:off x="3491545" y="4506218"/>
            <a:ext cx="756526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Monitoring for policy advise, climate-resilient breeds/species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186A9E-BFE0-4210-5CB9-25BB2AA98EAC}"/>
              </a:ext>
            </a:extLst>
          </p:cNvPr>
          <p:cNvSpPr txBox="1"/>
          <p:nvPr/>
        </p:nvSpPr>
        <p:spPr>
          <a:xfrm>
            <a:off x="912683" y="4495057"/>
            <a:ext cx="227229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FBF66-A4A8-9A81-F1DD-44CA56898342}"/>
              </a:ext>
            </a:extLst>
          </p:cNvPr>
          <p:cNvSpPr txBox="1"/>
          <p:nvPr/>
        </p:nvSpPr>
        <p:spPr>
          <a:xfrm>
            <a:off x="912683" y="5113173"/>
            <a:ext cx="2272299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Good Practices</a:t>
            </a:r>
          </a:p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D4136F-6BDF-6198-B1F1-393A86E8BFB6}"/>
              </a:ext>
            </a:extLst>
          </p:cNvPr>
          <p:cNvSpPr txBox="1"/>
          <p:nvPr/>
        </p:nvSpPr>
        <p:spPr>
          <a:xfrm>
            <a:off x="3491545" y="3630719"/>
            <a:ext cx="7565269" cy="584775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Improve monitoring of sea temperature, erosion rates; improve management 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B083C4-0C1A-5961-809E-E7C1F24A2B13}"/>
              </a:ext>
            </a:extLst>
          </p:cNvPr>
          <p:cNvSpPr txBox="1"/>
          <p:nvPr/>
        </p:nvSpPr>
        <p:spPr>
          <a:xfrm>
            <a:off x="3491545" y="5092371"/>
            <a:ext cx="7565269" cy="584775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Soil conservation,  to improve agricultural yields, keep ecosystem functions intact</a:t>
            </a:r>
          </a:p>
        </p:txBody>
      </p:sp>
    </p:spTree>
    <p:extLst>
      <p:ext uri="{BB962C8B-B14F-4D97-AF65-F5344CB8AC3E}">
        <p14:creationId xmlns:p14="http://schemas.microsoft.com/office/powerpoint/2010/main" val="375352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6B74968-9414-4BC5-95AF-E63699BAD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142" y="1757219"/>
            <a:ext cx="894857" cy="8999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5157944" y="738522"/>
            <a:ext cx="5005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Who acts and how?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7C60-F8D5-12EB-CCDA-24C8A6EA784D}"/>
              </a:ext>
            </a:extLst>
          </p:cNvPr>
          <p:cNvSpPr txBox="1"/>
          <p:nvPr/>
        </p:nvSpPr>
        <p:spPr>
          <a:xfrm>
            <a:off x="1073561" y="1860629"/>
            <a:ext cx="10213245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 sector responsibilities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setting rules and regulations for public assets, public services, public goods, social protections, preventing conflict and managing migration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Individuals and communities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household preparedness, autonomous adaptation, share losses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Private Sector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Integrate climate risks into project design and services (climate-resilient investments)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International Cooperation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Financial responsibility, Resilient ODA, Capacity development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847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4691219" y="642333"/>
            <a:ext cx="56624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Cashew Case Study: Current</a:t>
            </a:r>
          </a:p>
        </p:txBody>
      </p:sp>
      <p:pic>
        <p:nvPicPr>
          <p:cNvPr id="4" name="3 Imagen" descr="cashew suitability.jpg">
            <a:extLst>
              <a:ext uri="{FF2B5EF4-FFF2-40B4-BE49-F238E27FC236}">
                <a16:creationId xmlns:a16="http://schemas.microsoft.com/office/drawing/2014/main" id="{9FD209AD-79EE-B108-F2F4-30DBF812F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54" y="1363909"/>
            <a:ext cx="7725789" cy="551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4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4691219" y="642333"/>
            <a:ext cx="56624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Cashewh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Case Study: 2030</a:t>
            </a:r>
          </a:p>
        </p:txBody>
      </p:sp>
      <p:pic>
        <p:nvPicPr>
          <p:cNvPr id="5" name="1 Imagen" descr="cashew suitability_2030.jpg">
            <a:extLst>
              <a:ext uri="{FF2B5EF4-FFF2-40B4-BE49-F238E27FC236}">
                <a16:creationId xmlns:a16="http://schemas.microsoft.com/office/drawing/2014/main" id="{396F7F66-3048-D38F-D867-390ED6F15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918" y="1415142"/>
            <a:ext cx="7666785" cy="54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43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4691219" y="642333"/>
            <a:ext cx="56624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Cashewh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Case Study: 2050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DFA7D8F-CEE1-9E06-61D4-08D5771F0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57" y="1285237"/>
            <a:ext cx="8602685" cy="530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51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5157944" y="738522"/>
            <a:ext cx="5005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Keys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7C60-F8D5-12EB-CCDA-24C8A6EA784D}"/>
              </a:ext>
            </a:extLst>
          </p:cNvPr>
          <p:cNvSpPr txBox="1"/>
          <p:nvPr/>
        </p:nvSpPr>
        <p:spPr>
          <a:xfrm>
            <a:off x="1083086" y="1663643"/>
            <a:ext cx="10213245" cy="44558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Cashew could be important to maintain thousands of livelihoods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Cultivation on areas unsuitable for other crops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substantially contribute to food security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 of yield and quality by implementing new technologies (germplasm)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Several uses of the fruit (juice, fuel, etc.)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Environmental services (reforestation, + feedback on climate, cc mitigation)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32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6B74968-9414-4BC5-95AF-E63699BAD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142" y="1757219"/>
            <a:ext cx="894857" cy="899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71514C-4EF0-9DAB-E461-B330EEF68946}"/>
              </a:ext>
            </a:extLst>
          </p:cNvPr>
          <p:cNvSpPr txBox="1"/>
          <p:nvPr/>
        </p:nvSpPr>
        <p:spPr>
          <a:xfrm>
            <a:off x="377147" y="1757219"/>
            <a:ext cx="11179126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Climate Change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Overview information on climate change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Mechanism of climate change;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Principles for adaptation 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Definition and adaptation options,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acts and how,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systematic and strategic approach to adaptation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noProof="0" dirty="0">
              <a:solidFill>
                <a:prstClr val="black"/>
              </a:solidFill>
              <a:latin typeface="Arial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2. Key Performance indicators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3. Gender Transformative 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5671751" y="67756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959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4576919" y="500397"/>
            <a:ext cx="602440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Examples of Climate Change practices in relation to Cashew VC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BEC323C-886A-8178-B5A5-FC5C5DE0BC02}"/>
              </a:ext>
            </a:extLst>
          </p:cNvPr>
          <p:cNvSpPr/>
          <p:nvPr/>
        </p:nvSpPr>
        <p:spPr>
          <a:xfrm>
            <a:off x="2286000" y="2533305"/>
            <a:ext cx="1638300" cy="14386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Intercroping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use of cover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crops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soil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fertility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71AF4BEB-9BF1-C28D-F891-5920FB794783}"/>
              </a:ext>
            </a:extLst>
          </p:cNvPr>
          <p:cNvSpPr/>
          <p:nvPr/>
        </p:nvSpPr>
        <p:spPr>
          <a:xfrm>
            <a:off x="3619500" y="1864245"/>
            <a:ext cx="1638456" cy="13381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Intensification to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prevent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new infiltration in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forest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reserve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BBCEE1C-46E2-48F4-F1E5-33BD040F3C68}"/>
              </a:ext>
            </a:extLst>
          </p:cNvPr>
          <p:cNvSpPr/>
          <p:nvPr/>
        </p:nvSpPr>
        <p:spPr>
          <a:xfrm>
            <a:off x="3619656" y="3252613"/>
            <a:ext cx="1638300" cy="14386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Mulching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Drip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Irrigation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2155080-2342-9ADA-EE56-AC1D259F436A}"/>
              </a:ext>
            </a:extLst>
          </p:cNvPr>
          <p:cNvSpPr/>
          <p:nvPr/>
        </p:nvSpPr>
        <p:spPr>
          <a:xfrm>
            <a:off x="2286000" y="4022174"/>
            <a:ext cx="1638300" cy="14386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Beekeeping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Conservation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Biodiversity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D2B8498-C3BE-43FE-C8F9-6277D7C8B49C}"/>
              </a:ext>
            </a:extLst>
          </p:cNvPr>
          <p:cNvSpPr/>
          <p:nvPr/>
        </p:nvSpPr>
        <p:spPr>
          <a:xfrm>
            <a:off x="4953156" y="2533304"/>
            <a:ext cx="1638300" cy="14386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of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renewable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energy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805D46AC-E8DA-3B10-B95C-0C7E0ACACC53}"/>
              </a:ext>
            </a:extLst>
          </p:cNvPr>
          <p:cNvSpPr/>
          <p:nvPr/>
        </p:nvSpPr>
        <p:spPr>
          <a:xfrm>
            <a:off x="4953156" y="4022174"/>
            <a:ext cx="1638300" cy="14386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Conservation Agriculture &amp;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Agroforestery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86BAB08-CDC8-309E-F494-EA2D5E96556C}"/>
              </a:ext>
            </a:extLst>
          </p:cNvPr>
          <p:cNvSpPr/>
          <p:nvPr/>
        </p:nvSpPr>
        <p:spPr>
          <a:xfrm>
            <a:off x="6286812" y="1813994"/>
            <a:ext cx="1638300" cy="14386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of cashew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shells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for briquets 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0FAB4DAB-493C-02ED-825F-D2175A9D1840}"/>
              </a:ext>
            </a:extLst>
          </p:cNvPr>
          <p:cNvSpPr/>
          <p:nvPr/>
        </p:nvSpPr>
        <p:spPr>
          <a:xfrm>
            <a:off x="6286812" y="3302864"/>
            <a:ext cx="1638300" cy="14386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Carbon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Credit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E94FD73-CBE6-202A-C7D6-F1D5B98C242C}"/>
              </a:ext>
            </a:extLst>
          </p:cNvPr>
          <p:cNvSpPr/>
          <p:nvPr/>
        </p:nvSpPr>
        <p:spPr>
          <a:xfrm>
            <a:off x="7620312" y="2533303"/>
            <a:ext cx="1638300" cy="14386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Reforestation/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Rehabiltaion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degraded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lands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11C6580A-22D4-1197-97EB-C1FFB645F897}"/>
              </a:ext>
            </a:extLst>
          </p:cNvPr>
          <p:cNvSpPr/>
          <p:nvPr/>
        </p:nvSpPr>
        <p:spPr>
          <a:xfrm>
            <a:off x="7620312" y="4022174"/>
            <a:ext cx="1638300" cy="14386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Certification (Bio,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Rainforest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alliance, etc.)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B825F1C5-0933-20EF-5F1F-02E2075F32D0}"/>
              </a:ext>
            </a:extLst>
          </p:cNvPr>
          <p:cNvSpPr/>
          <p:nvPr/>
        </p:nvSpPr>
        <p:spPr>
          <a:xfrm>
            <a:off x="8953812" y="3277739"/>
            <a:ext cx="1638300" cy="14386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Sustainable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Supply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Chain Linkage (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Sourcing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Origin)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0E331B8-71CB-BE1C-A069-1BCF7C0780DE}"/>
              </a:ext>
            </a:extLst>
          </p:cNvPr>
          <p:cNvSpPr/>
          <p:nvPr/>
        </p:nvSpPr>
        <p:spPr>
          <a:xfrm>
            <a:off x="952500" y="3277739"/>
            <a:ext cx="1638300" cy="14386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Promotion of climat Smart Practices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8704E18B-7F5A-7B07-05AF-B6EF6674617D}"/>
              </a:ext>
            </a:extLst>
          </p:cNvPr>
          <p:cNvSpPr/>
          <p:nvPr/>
        </p:nvSpPr>
        <p:spPr>
          <a:xfrm>
            <a:off x="3619578" y="4741483"/>
            <a:ext cx="1638300" cy="14386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Drought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pest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disease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tolerant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planting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material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6752BB3A-82CD-BC84-0CEA-07885CE24F12}"/>
              </a:ext>
            </a:extLst>
          </p:cNvPr>
          <p:cNvSpPr/>
          <p:nvPr/>
        </p:nvSpPr>
        <p:spPr>
          <a:xfrm>
            <a:off x="6286812" y="4791734"/>
            <a:ext cx="1638300" cy="14386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Cashew Apple </a:t>
            </a:r>
            <a:r>
              <a:rPr lang="fr-FR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Processing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9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04E31D-B291-C0D4-5394-559B1DD0C299}"/>
              </a:ext>
            </a:extLst>
          </p:cNvPr>
          <p:cNvSpPr txBox="1"/>
          <p:nvPr/>
        </p:nvSpPr>
        <p:spPr>
          <a:xfrm>
            <a:off x="4284323" y="655986"/>
            <a:ext cx="5938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3399"/>
                </a:solidFill>
                <a:latin typeface="Arial"/>
                <a:cs typeface="Arial"/>
              </a:rPr>
              <a:t>Key Performance Indicators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FBF7E-7B30-28FF-9B97-9CCA7DCF560A}"/>
              </a:ext>
            </a:extLst>
          </p:cNvPr>
          <p:cNvSpPr txBox="1"/>
          <p:nvPr/>
        </p:nvSpPr>
        <p:spPr>
          <a:xfrm>
            <a:off x="912687" y="2024390"/>
            <a:ext cx="2272299" cy="8229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Income &amp; turnover 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0FF62-A952-E3D8-217D-67D8CB3F7394}"/>
              </a:ext>
            </a:extLst>
          </p:cNvPr>
          <p:cNvSpPr txBox="1"/>
          <p:nvPr/>
        </p:nvSpPr>
        <p:spPr>
          <a:xfrm>
            <a:off x="3493256" y="2024390"/>
            <a:ext cx="808576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Average increased income of supplying agricultural MSME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Turnover of producer </a:t>
            </a:r>
            <a:r>
              <a:rPr lang="en-US" sz="16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organisations</a:t>
            </a: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from services provided to their members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Turnover in processing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C41C8-99FE-789E-ECCD-BAD145F04F94}"/>
              </a:ext>
            </a:extLst>
          </p:cNvPr>
          <p:cNvSpPr txBox="1"/>
          <p:nvPr/>
        </p:nvSpPr>
        <p:spPr>
          <a:xfrm>
            <a:off x="912686" y="3038851"/>
            <a:ext cx="2272299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Climate Resilience &amp; Gender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A2AAD-D0ED-0CEA-404B-A8BBAA22532F}"/>
              </a:ext>
            </a:extLst>
          </p:cNvPr>
          <p:cNvSpPr txBox="1"/>
          <p:nvPr/>
        </p:nvSpPr>
        <p:spPr>
          <a:xfrm>
            <a:off x="912686" y="4545754"/>
            <a:ext cx="2272299" cy="1097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Job creation &amp; producer </a:t>
            </a:r>
            <a:r>
              <a:rPr lang="en-US" sz="1600" b="1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organisations</a:t>
            </a:r>
            <a:r>
              <a:rPr lang="en-US" sz="16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068F52-9E86-F2A5-2022-9586C185146D}"/>
              </a:ext>
            </a:extLst>
          </p:cNvPr>
          <p:cNvSpPr txBox="1"/>
          <p:nvPr/>
        </p:nvSpPr>
        <p:spPr>
          <a:xfrm>
            <a:off x="3493256" y="3038851"/>
            <a:ext cx="8085765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Contribution to climate resilience (adaptation and/or mitigation/CO2 reduction and/storage)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Strengthening women and youth, who should make up 50% of the proposed intervention each, in access to resources, to education, to business opportunities &amp; linkages, investment-related decision making and finance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6F042-DDB5-B5DA-EC69-AD42F17DFFF7}"/>
              </a:ext>
            </a:extLst>
          </p:cNvPr>
          <p:cNvSpPr txBox="1"/>
          <p:nvPr/>
        </p:nvSpPr>
        <p:spPr>
          <a:xfrm>
            <a:off x="3491546" y="4545754"/>
            <a:ext cx="8087474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Jobs created in primary production.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Jobs created in processing.  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Jobs created in services (technical, digital, financial services)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Increase member base of producer </a:t>
            </a:r>
            <a:r>
              <a:rPr lang="en-US" sz="16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organisations</a:t>
            </a: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(increase, mergers, unions)  </a:t>
            </a:r>
          </a:p>
        </p:txBody>
      </p:sp>
    </p:spTree>
    <p:extLst>
      <p:ext uri="{BB962C8B-B14F-4D97-AF65-F5344CB8AC3E}">
        <p14:creationId xmlns:p14="http://schemas.microsoft.com/office/powerpoint/2010/main" val="2469272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04E31D-B291-C0D4-5394-559B1DD0C299}"/>
              </a:ext>
            </a:extLst>
          </p:cNvPr>
          <p:cNvSpPr txBox="1"/>
          <p:nvPr/>
        </p:nvSpPr>
        <p:spPr>
          <a:xfrm>
            <a:off x="4284323" y="655986"/>
            <a:ext cx="5938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3399"/>
                </a:solidFill>
                <a:latin typeface="Arial"/>
                <a:cs typeface="Arial"/>
              </a:rPr>
              <a:t>Other Performance Indicators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ECBDC-84E2-90B3-6298-30137CFA8548}"/>
              </a:ext>
            </a:extLst>
          </p:cNvPr>
          <p:cNvSpPr txBox="1"/>
          <p:nvPr/>
        </p:nvSpPr>
        <p:spPr>
          <a:xfrm>
            <a:off x="823476" y="2014264"/>
            <a:ext cx="2376923" cy="118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Food security and export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03C8B1-8CF6-DBEE-43A0-D2EDB8B0DDF9}"/>
              </a:ext>
            </a:extLst>
          </p:cNvPr>
          <p:cNvSpPr txBox="1"/>
          <p:nvPr/>
        </p:nvSpPr>
        <p:spPr>
          <a:xfrm>
            <a:off x="3381744" y="2002739"/>
            <a:ext cx="808747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Contribution to food security via supply of food (products) to markets 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Contributions to substitute imports of food products or of ingredients for (food) industry 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Foreign currency earnings from export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2B06E-6A5D-F940-DB9B-B471089AC485}"/>
              </a:ext>
            </a:extLst>
          </p:cNvPr>
          <p:cNvSpPr txBox="1"/>
          <p:nvPr/>
        </p:nvSpPr>
        <p:spPr>
          <a:xfrm>
            <a:off x="823476" y="3374578"/>
            <a:ext cx="2376923" cy="26161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 Innovation Indicators </a:t>
            </a:r>
          </a:p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600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600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600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600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40235-29C2-2873-90AE-592B32829A3C}"/>
              </a:ext>
            </a:extLst>
          </p:cNvPr>
          <p:cNvSpPr txBox="1"/>
          <p:nvPr/>
        </p:nvSpPr>
        <p:spPr>
          <a:xfrm>
            <a:off x="3381744" y="3360852"/>
            <a:ext cx="8087474" cy="2585323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Innovation in primary production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Innovation in processing for process optimization, efficiency and quality  efficiency in processing and technology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Innovation in technology development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Innovation in technical services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Innovation in digital services 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Innovation in business services (information on markets &amp; finance, buyers, 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Scaling of evidence-based approaches / technologies, innovations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Consolidated sourcing base  </a:t>
            </a:r>
          </a:p>
        </p:txBody>
      </p:sp>
    </p:spTree>
    <p:extLst>
      <p:ext uri="{BB962C8B-B14F-4D97-AF65-F5344CB8AC3E}">
        <p14:creationId xmlns:p14="http://schemas.microsoft.com/office/powerpoint/2010/main" val="1991675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CE3FCCE9-61F2-FB8E-5D02-3B0FCE72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altLang="de-DE" b="1" dirty="0">
                <a:solidFill>
                  <a:srgbClr val="E5830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de-DE" b="1" dirty="0">
                <a:solidFill>
                  <a:srgbClr val="E5830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</a:t>
            </a:r>
            <a:r>
              <a:rPr lang="en-US" altLang="de-DE" sz="2800" b="1" dirty="0">
                <a:solidFill>
                  <a:srgbClr val="003399"/>
                </a:solidFill>
                <a:latin typeface="Arial"/>
                <a:ea typeface="+mn-ea"/>
                <a:cs typeface="Arial"/>
              </a:rPr>
              <a:t>Gender Transformative Approach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90EA9326-E52A-6B00-DF2C-C4F8EF359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1876425"/>
            <a:ext cx="10260013" cy="41338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GTA is </a:t>
            </a: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from the other gender related approaches in development which simply address the </a:t>
            </a: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of gender-based inequality rather than its </a:t>
            </a: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underlying causes.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CA919F23-69A2-E911-733B-B78684C1F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EE1DAB-7A5F-4A4C-9F8B-197CD4F30F9C}" type="slidenum">
              <a:rPr lang="de-DE" altLang="de-DE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>
            <a:extLst>
              <a:ext uri="{FF2B5EF4-FFF2-40B4-BE49-F238E27FC236}">
                <a16:creationId xmlns:a16="http://schemas.microsoft.com/office/drawing/2014/main" id="{40A5827A-8076-25A4-73EC-C976175C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136525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br>
              <a:rPr lang="en-US" altLang="de-DE" sz="2800" b="1" dirty="0">
                <a:solidFill>
                  <a:srgbClr val="E5830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de-DE" sz="2800" b="1" dirty="0">
                <a:solidFill>
                  <a:srgbClr val="E5830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lang="en-US" altLang="de-DE" sz="2800" b="1" dirty="0">
                <a:solidFill>
                  <a:srgbClr val="003399"/>
                </a:solidFill>
                <a:latin typeface="Arial"/>
                <a:ea typeface="+mn-ea"/>
                <a:cs typeface="Arial"/>
              </a:rPr>
              <a:t>Gender Transformative Approach</a:t>
            </a:r>
            <a:endParaRPr lang="en-GB" altLang="de-DE" sz="2800" b="1" dirty="0">
              <a:solidFill>
                <a:srgbClr val="00339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0419" name="Foliennummernplatzhalter 5">
            <a:extLst>
              <a:ext uri="{FF2B5EF4-FFF2-40B4-BE49-F238E27FC236}">
                <a16:creationId xmlns:a16="http://schemas.microsoft.com/office/drawing/2014/main" id="{7F439467-14D8-6D85-6505-2A365386E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13A03A-2143-43B6-A624-FA9EA2D21ACC}" type="slidenum">
              <a:rPr lang="de-DE" altLang="de-DE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F4CD813-AC73-091A-1DC5-10323CFF8B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36547"/>
              </p:ext>
            </p:extLst>
          </p:nvPr>
        </p:nvGraphicFramePr>
        <p:xfrm>
          <a:off x="861391" y="2213113"/>
          <a:ext cx="10515601" cy="390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BB96A0-5BE9-435A-8ED1-91CE44877808}"/>
              </a:ext>
            </a:extLst>
          </p:cNvPr>
          <p:cNvSpPr/>
          <p:nvPr/>
        </p:nvSpPr>
        <p:spPr>
          <a:xfrm>
            <a:off x="4637373" y="618564"/>
            <a:ext cx="4355184" cy="7596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60BE6A5-6DC5-8F77-5535-6CD6A6247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71" y="1880668"/>
            <a:ext cx="9591181" cy="43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FDE90-1081-1749-DC6B-B1EA580479CF}"/>
              </a:ext>
            </a:extLst>
          </p:cNvPr>
          <p:cNvSpPr txBox="1"/>
          <p:nvPr/>
        </p:nvSpPr>
        <p:spPr>
          <a:xfrm>
            <a:off x="5816146" y="5992752"/>
            <a:ext cx="63528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Clr>
                <a:srgbClr val="007F43"/>
              </a:buClr>
              <a:buNone/>
            </a:pPr>
            <a:r>
              <a:rPr lang="en-US" sz="1050" b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ea typeface="+mn-ea"/>
                <a:cs typeface="+mn-cs"/>
              </a:rPr>
              <a:t>(https://live.staticflickr.com/715/31655988501_979c7b1c82_b.jpg)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5671C4-4A64-317B-E46F-98E7B6F129F9}"/>
              </a:ext>
            </a:extLst>
          </p:cNvPr>
          <p:cNvSpPr/>
          <p:nvPr/>
        </p:nvSpPr>
        <p:spPr>
          <a:xfrm>
            <a:off x="2913321" y="5475767"/>
            <a:ext cx="1724052" cy="5169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514421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>
            <a:extLst>
              <a:ext uri="{FF2B5EF4-FFF2-40B4-BE49-F238E27FC236}">
                <a16:creationId xmlns:a16="http://schemas.microsoft.com/office/drawing/2014/main" id="{F3B5A1CE-A0FF-39CD-C248-63928F2E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2" y="409575"/>
            <a:ext cx="7253357" cy="638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de-DE" sz="2800" b="1" dirty="0">
                <a:solidFill>
                  <a:srgbClr val="003399"/>
                </a:solidFill>
                <a:latin typeface="Arial"/>
                <a:ea typeface="+mn-ea"/>
                <a:cs typeface="Arial"/>
              </a:rPr>
              <a:t>             GTA in the MOVE </a:t>
            </a:r>
            <a:r>
              <a:rPr lang="en-US" altLang="de-DE" sz="2800" b="1" dirty="0" err="1">
                <a:solidFill>
                  <a:srgbClr val="003399"/>
                </a:solidFill>
                <a:latin typeface="Arial"/>
                <a:ea typeface="+mn-ea"/>
                <a:cs typeface="Arial"/>
              </a:rPr>
              <a:t>programme</a:t>
            </a:r>
            <a:r>
              <a:rPr lang="en-US" altLang="de-DE" sz="2800" b="1" dirty="0">
                <a:solidFill>
                  <a:srgbClr val="003399"/>
                </a:solidFill>
                <a:latin typeface="Arial"/>
                <a:ea typeface="+mn-ea"/>
                <a:cs typeface="Arial"/>
              </a:rPr>
              <a:t> interventions</a:t>
            </a:r>
            <a:endParaRPr lang="en-GB" altLang="de-DE" sz="2800" b="1" dirty="0">
              <a:solidFill>
                <a:srgbClr val="00339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6563" name="Foliennummernplatzhalter 5">
            <a:extLst>
              <a:ext uri="{FF2B5EF4-FFF2-40B4-BE49-F238E27FC236}">
                <a16:creationId xmlns:a16="http://schemas.microsoft.com/office/drawing/2014/main" id="{9E985EC3-8A5E-F90A-8268-005496D08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00A87BE-6AC6-49B0-BDAB-156FE0891E54}" type="slidenum">
              <a:rPr lang="de-DE" altLang="de-DE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83DC53-D70A-3C62-C0A1-F0FB3C9C6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692601"/>
              </p:ext>
            </p:extLst>
          </p:nvPr>
        </p:nvGraphicFramePr>
        <p:xfrm>
          <a:off x="119270" y="1258955"/>
          <a:ext cx="12258260" cy="498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8BD1BDC-1737-9D71-691D-88BD2F3D1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603512"/>
            <a:ext cx="8562905" cy="47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6DAC87-C0AB-DA21-5BDC-A42DDD57DD16}"/>
              </a:ext>
            </a:extLst>
          </p:cNvPr>
          <p:cNvSpPr txBox="1"/>
          <p:nvPr/>
        </p:nvSpPr>
        <p:spPr>
          <a:xfrm>
            <a:off x="4611757" y="589721"/>
            <a:ext cx="5936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Potential GTA Ideas expected in Concept notes</a:t>
            </a:r>
          </a:p>
        </p:txBody>
      </p:sp>
    </p:spTree>
    <p:extLst>
      <p:ext uri="{BB962C8B-B14F-4D97-AF65-F5344CB8AC3E}">
        <p14:creationId xmlns:p14="http://schemas.microsoft.com/office/powerpoint/2010/main" val="3430079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8390A9-BD75-4D7B-AAB9-8003B0559DF5}"/>
              </a:ext>
            </a:extLst>
          </p:cNvPr>
          <p:cNvSpPr txBox="1"/>
          <p:nvPr/>
        </p:nvSpPr>
        <p:spPr>
          <a:xfrm>
            <a:off x="3293615" y="3266984"/>
            <a:ext cx="5184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3399"/>
                </a:solidFill>
                <a:latin typeface="Arial" charset="0"/>
              </a:rPr>
              <a:t>THANK YOU </a:t>
            </a:r>
            <a:endParaRPr lang="en-GH" sz="6600" dirty="0"/>
          </a:p>
        </p:txBody>
      </p:sp>
    </p:spTree>
    <p:extLst>
      <p:ext uri="{BB962C8B-B14F-4D97-AF65-F5344CB8AC3E}">
        <p14:creationId xmlns:p14="http://schemas.microsoft.com/office/powerpoint/2010/main" val="356870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5157944" y="738522"/>
            <a:ext cx="5005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Greenhouse effect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7C60-F8D5-12EB-CCDA-24C8A6EA784D}"/>
              </a:ext>
            </a:extLst>
          </p:cNvPr>
          <p:cNvSpPr txBox="1"/>
          <p:nvPr/>
        </p:nvSpPr>
        <p:spPr>
          <a:xfrm>
            <a:off x="182687" y="2309078"/>
            <a:ext cx="3621704" cy="32441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a natural phenomenon without which there would be no life on earth !!!!!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9BBF1-4D97-BC72-EB24-242A8DC5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4283" r="9045" b="12849"/>
          <a:stretch>
            <a:fillRect/>
          </a:stretch>
        </p:blipFill>
        <p:spPr bwMode="auto">
          <a:xfrm>
            <a:off x="3804391" y="1688723"/>
            <a:ext cx="8387609" cy="459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08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4324303" y="639462"/>
            <a:ext cx="63531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carbon cycle: stocks and fluxes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7C60-F8D5-12EB-CCDA-24C8A6EA784D}"/>
              </a:ext>
            </a:extLst>
          </p:cNvPr>
          <p:cNvSpPr txBox="1"/>
          <p:nvPr/>
        </p:nvSpPr>
        <p:spPr>
          <a:xfrm>
            <a:off x="464234" y="1757219"/>
            <a:ext cx="6574742" cy="44558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 changes in land use and burning of fossil fuels, the natural carbon cycle is being disturbed; leading to more greenhouse gas emissions;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increased greenhouse effect causes global warming and significant impacts on human well-being and ecological sustainability as well as economic activities.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34E20D2-6BD8-D1DC-145D-7ECAFC0F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140500"/>
            <a:ext cx="4517341" cy="29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D92D64A6-46F7-C108-CE2E-7B77ED8E1AB4}"/>
              </a:ext>
            </a:extLst>
          </p:cNvPr>
          <p:cNvSpPr txBox="1">
            <a:spLocks/>
          </p:cNvSpPr>
          <p:nvPr/>
        </p:nvSpPr>
        <p:spPr>
          <a:xfrm>
            <a:off x="7353299" y="5340095"/>
            <a:ext cx="4517341" cy="4953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Global greenhouse gas emissions by sector</a:t>
            </a:r>
            <a:endParaRPr lang="fr-F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0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4324303" y="639462"/>
            <a:ext cx="63531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3399"/>
                </a:solidFill>
                <a:latin typeface="Arial" charset="0"/>
              </a:rPr>
              <a:t>Major causes of climate change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FED87-1C06-4757-8865-762FC1DD5C8B}"/>
              </a:ext>
            </a:extLst>
          </p:cNvPr>
          <p:cNvPicPr/>
          <p:nvPr/>
        </p:nvPicPr>
        <p:blipFill rotWithShape="1">
          <a:blip r:embed="rId3"/>
          <a:srcRect l="32439" t="20089" r="17439" b="25547"/>
          <a:stretch/>
        </p:blipFill>
        <p:spPr bwMode="auto">
          <a:xfrm>
            <a:off x="0" y="1655944"/>
            <a:ext cx="11620870" cy="4673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380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4324303" y="639462"/>
            <a:ext cx="63531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3399"/>
                </a:solidFill>
                <a:latin typeface="Arial" charset="0"/>
              </a:rPr>
              <a:t>Major causes of climate change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72443-4A48-42B1-ABC2-2FB652465DDE}"/>
              </a:ext>
            </a:extLst>
          </p:cNvPr>
          <p:cNvPicPr/>
          <p:nvPr/>
        </p:nvPicPr>
        <p:blipFill rotWithShape="1">
          <a:blip r:embed="rId3"/>
          <a:srcRect l="32174" t="19145" r="17305" b="27437"/>
          <a:stretch/>
        </p:blipFill>
        <p:spPr bwMode="auto">
          <a:xfrm>
            <a:off x="1198486" y="1670684"/>
            <a:ext cx="9694416" cy="4676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859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5181601" y="643272"/>
            <a:ext cx="59912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7C60-F8D5-12EB-CCDA-24C8A6EA784D}"/>
              </a:ext>
            </a:extLst>
          </p:cNvPr>
          <p:cNvSpPr txBox="1"/>
          <p:nvPr/>
        </p:nvSpPr>
        <p:spPr>
          <a:xfrm>
            <a:off x="989377" y="1736804"/>
            <a:ext cx="10783523" cy="50098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 climate change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change in  mean global temperature, changes in regional temperature, rainfall, pressure, circulation, etc.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Adaptation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an adjustments in human and natural systems, in response to actual or expected climate stimuli or their effects, that moderate harm or exploit beneficial opportunities. 	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Adaptation 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educes vulnerability to CC impacts, reduce losses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Mitigation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reduces emissions, reducing magnitude of CC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Adaptation and mitigation are complementary strategies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51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4386772" y="669906"/>
            <a:ext cx="59912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Climate Change Adaptation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7F634-E632-4444-BD68-9CDDBE28A1C7}"/>
              </a:ext>
            </a:extLst>
          </p:cNvPr>
          <p:cNvPicPr/>
          <p:nvPr/>
        </p:nvPicPr>
        <p:blipFill rotWithShape="1">
          <a:blip r:embed="rId3"/>
          <a:srcRect l="32440" t="20091" r="17306" b="26728"/>
          <a:stretch/>
        </p:blipFill>
        <p:spPr bwMode="auto">
          <a:xfrm>
            <a:off x="1216241" y="1604010"/>
            <a:ext cx="9161755" cy="4743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41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E9DC3-C5DA-BFF0-0228-2BBE61480007}"/>
              </a:ext>
            </a:extLst>
          </p:cNvPr>
          <p:cNvSpPr txBox="1"/>
          <p:nvPr/>
        </p:nvSpPr>
        <p:spPr>
          <a:xfrm>
            <a:off x="4386772" y="669906"/>
            <a:ext cx="59912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Climate Change Adaptation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88711-39CF-4E35-AE9C-C9E1E41D3F6D}"/>
              </a:ext>
            </a:extLst>
          </p:cNvPr>
          <p:cNvPicPr/>
          <p:nvPr/>
        </p:nvPicPr>
        <p:blipFill rotWithShape="1">
          <a:blip r:embed="rId3"/>
          <a:srcRect l="32307" t="19145" r="16507" b="27201"/>
          <a:stretch/>
        </p:blipFill>
        <p:spPr bwMode="auto">
          <a:xfrm>
            <a:off x="1464817" y="1565910"/>
            <a:ext cx="9010834" cy="4622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6400007"/>
      </p:ext>
    </p:extLst>
  </p:cSld>
  <p:clrMapOvr>
    <a:masterClrMapping/>
  </p:clrMapOvr>
</p:sld>
</file>

<file path=ppt/theme/theme1.xml><?xml version="1.0" encoding="utf-8"?>
<a:theme xmlns:a="http://schemas.openxmlformats.org/drawingml/2006/main" name="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1086</Words>
  <Application>Microsoft Office PowerPoint</Application>
  <PresentationFormat>Widescreen</PresentationFormat>
  <Paragraphs>167</Paragraphs>
  <Slides>28</Slides>
  <Notes>26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Times New Roman</vt:lpstr>
      <vt:lpstr>giz-powerpoint-20141103-v3</vt:lpstr>
      <vt:lpstr>1_Benutzerdefiniertes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                     Gender Transformative Approach</vt:lpstr>
      <vt:lpstr>                              Gender Transformative Approach</vt:lpstr>
      <vt:lpstr>PowerPoint Presentation</vt:lpstr>
      <vt:lpstr>             GTA in the MOVE programme interventions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Salifou, Issaka Mohamed GIZ GH</dc:creator>
  <cp:lastModifiedBy>Olivia Ewurabena Bennett</cp:lastModifiedBy>
  <cp:revision>18</cp:revision>
  <dcterms:created xsi:type="dcterms:W3CDTF">2023-07-10T17:52:26Z</dcterms:created>
  <dcterms:modified xsi:type="dcterms:W3CDTF">2023-08-30T08:35:21Z</dcterms:modified>
</cp:coreProperties>
</file>